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5" r:id="rId3"/>
    <p:sldId id="258" r:id="rId4"/>
    <p:sldId id="259" r:id="rId5"/>
    <p:sldId id="260" r:id="rId6"/>
    <p:sldId id="273" r:id="rId7"/>
    <p:sldId id="274" r:id="rId8"/>
    <p:sldId id="272" r:id="rId9"/>
    <p:sldId id="271" r:id="rId10"/>
    <p:sldId id="269" r:id="rId11"/>
    <p:sldId id="270" r:id="rId12"/>
    <p:sldId id="268" r:id="rId13"/>
    <p:sldId id="27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99B6"/>
    <a:srgbClr val="C9E4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64" autoAdjust="0"/>
    <p:restoredTop sz="94660"/>
  </p:normalViewPr>
  <p:slideViewPr>
    <p:cSldViewPr snapToGrid="0">
      <p:cViewPr varScale="1">
        <p:scale>
          <a:sx n="83" d="100"/>
          <a:sy n="83" d="100"/>
        </p:scale>
        <p:origin x="659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1818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386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128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533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529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281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799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500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263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038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256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7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9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그룹 44"/>
          <p:cNvGrpSpPr/>
          <p:nvPr/>
        </p:nvGrpSpPr>
        <p:grpSpPr>
          <a:xfrm>
            <a:off x="8202660" y="2336017"/>
            <a:ext cx="1231625" cy="810574"/>
            <a:chOff x="6649632" y="2750450"/>
            <a:chExt cx="574347" cy="377997"/>
          </a:xfrm>
        </p:grpSpPr>
        <p:sp>
          <p:nvSpPr>
            <p:cNvPr id="12" name="도넛 11"/>
            <p:cNvSpPr/>
            <p:nvPr/>
          </p:nvSpPr>
          <p:spPr>
            <a:xfrm>
              <a:off x="6771821" y="2750450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6825674" y="2801923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915795" y="2912220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6649632" y="3007061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7083423" y="2794717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4" name="직사각형 43"/>
          <p:cNvSpPr/>
          <p:nvPr/>
        </p:nvSpPr>
        <p:spPr>
          <a:xfrm>
            <a:off x="2374900" y="2966135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altLang="ko-KR" sz="4000" b="1" dirty="0">
                <a:solidFill>
                  <a:prstClr val="white"/>
                </a:solidFill>
              </a:rPr>
              <a:t>Happy </a:t>
            </a:r>
            <a:r>
              <a:rPr lang="en-US" altLang="ko-KR" sz="4000" b="1" dirty="0">
                <a:solidFill>
                  <a:srgbClr val="FEFDA3"/>
                </a:solidFill>
              </a:rPr>
              <a:t>House Project</a:t>
            </a:r>
          </a:p>
        </p:txBody>
      </p:sp>
      <p:sp>
        <p:nvSpPr>
          <p:cNvPr id="46" name="모서리가 둥근 직사각형 45"/>
          <p:cNvSpPr/>
          <p:nvPr/>
        </p:nvSpPr>
        <p:spPr>
          <a:xfrm>
            <a:off x="3515646" y="2422459"/>
            <a:ext cx="1386554" cy="393138"/>
          </a:xfrm>
          <a:prstGeom prst="roundRect">
            <a:avLst>
              <a:gd name="adj" fmla="val 50000"/>
            </a:avLst>
          </a:prstGeom>
          <a:solidFill>
            <a:srgbClr val="FEFD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kern="0" dirty="0">
                <a:ln w="3175">
                  <a:noFill/>
                </a:ln>
                <a:solidFill>
                  <a:srgbClr val="4999B6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How Us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9188604" y="5231420"/>
            <a:ext cx="21393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b="1" dirty="0">
                <a:solidFill>
                  <a:srgbClr val="FEFDA3"/>
                </a:solidFill>
              </a:rPr>
              <a:t>SSAFY 3</a:t>
            </a:r>
            <a:r>
              <a:rPr lang="ko-KR" altLang="en-US" sz="1600" b="1" dirty="0">
                <a:solidFill>
                  <a:srgbClr val="FEFDA3"/>
                </a:solidFill>
              </a:rPr>
              <a:t>기 </a:t>
            </a:r>
            <a:r>
              <a:rPr lang="en-US" altLang="ko-KR" sz="1600" b="1" dirty="0">
                <a:solidFill>
                  <a:srgbClr val="FEFDA3"/>
                </a:solidFill>
              </a:rPr>
              <a:t>7</a:t>
            </a:r>
            <a:r>
              <a:rPr lang="ko-KR" altLang="en-US" sz="1600" b="1" dirty="0">
                <a:solidFill>
                  <a:srgbClr val="FEFDA3"/>
                </a:solidFill>
              </a:rPr>
              <a:t>반</a:t>
            </a:r>
            <a:endParaRPr lang="en-US" altLang="ko-KR" sz="1600" b="1" dirty="0">
              <a:solidFill>
                <a:srgbClr val="FEFDA3"/>
              </a:solidFill>
            </a:endParaRPr>
          </a:p>
          <a:p>
            <a:pPr algn="r"/>
            <a:r>
              <a:rPr lang="ko-KR" altLang="en-US" sz="1600" b="1" dirty="0">
                <a:solidFill>
                  <a:srgbClr val="FEFDA3"/>
                </a:solidFill>
              </a:rPr>
              <a:t>김형택 이수연</a:t>
            </a:r>
            <a:endParaRPr lang="en-US" altLang="ko-KR" sz="1600" b="1" dirty="0">
              <a:solidFill>
                <a:srgbClr val="FEFDA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149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177282"/>
            <a:ext cx="11442700" cy="6502917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1457288" y="2470322"/>
            <a:ext cx="4355191" cy="1066085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499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양쪽 모서리가 둥근 사각형 24"/>
          <p:cNvSpPr/>
          <p:nvPr/>
        </p:nvSpPr>
        <p:spPr>
          <a:xfrm rot="16200000" flipH="1">
            <a:off x="1223294" y="2711863"/>
            <a:ext cx="1058538" cy="590550"/>
          </a:xfrm>
          <a:prstGeom prst="round2SameRect">
            <a:avLst>
              <a:gd name="adj1" fmla="val 32796"/>
              <a:gd name="adj2" fmla="val 0"/>
            </a:avLst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536892" y="2884929"/>
            <a:ext cx="4219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prstClr val="white"/>
                </a:solidFill>
              </a:rPr>
              <a:t>01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457288" y="3943468"/>
            <a:ext cx="4355191" cy="1066085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499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양쪽 모서리가 둥근 사각형 28"/>
          <p:cNvSpPr/>
          <p:nvPr/>
        </p:nvSpPr>
        <p:spPr>
          <a:xfrm rot="16200000" flipH="1">
            <a:off x="1223294" y="4185009"/>
            <a:ext cx="1058538" cy="590550"/>
          </a:xfrm>
          <a:prstGeom prst="round2SameRect">
            <a:avLst>
              <a:gd name="adj1" fmla="val 32796"/>
              <a:gd name="adj2" fmla="val 0"/>
            </a:avLst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052153" y="3960487"/>
            <a:ext cx="3743700" cy="850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페이지네이션</a:t>
            </a: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많은 양의 데이터 </a:t>
            </a:r>
            <a:r>
              <a:rPr lang="en-US" altLang="ko-KR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List</a:t>
            </a: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를 효과적으로 보여주기 위해</a:t>
            </a:r>
            <a:r>
              <a:rPr lang="en-US" altLang="ko-KR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페이지를 구성</a:t>
            </a:r>
            <a:endParaRPr lang="en-US" altLang="ko-KR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  -&gt; </a:t>
            </a:r>
            <a:r>
              <a:rPr lang="ko-KR" altLang="en-US" sz="9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한번에 많은 양을 보여줄때보다 </a:t>
            </a:r>
            <a:r>
              <a:rPr lang="ko-KR" altLang="en-US" sz="9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속도적인</a:t>
            </a:r>
            <a:r>
              <a:rPr lang="ko-KR" altLang="en-US" sz="9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측면에서 우수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1536892" y="4358075"/>
            <a:ext cx="4219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prstClr val="white"/>
                </a:solidFill>
              </a:rPr>
              <a:t>03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6528928" y="2470322"/>
            <a:ext cx="4355191" cy="1066085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499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양쪽 모서리가 둥근 사각형 32"/>
          <p:cNvSpPr/>
          <p:nvPr/>
        </p:nvSpPr>
        <p:spPr>
          <a:xfrm rot="16200000" flipH="1">
            <a:off x="6294934" y="2711863"/>
            <a:ext cx="1058538" cy="590550"/>
          </a:xfrm>
          <a:prstGeom prst="round2SameRect">
            <a:avLst>
              <a:gd name="adj1" fmla="val 32796"/>
              <a:gd name="adj2" fmla="val 0"/>
            </a:avLst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6608532" y="2884929"/>
            <a:ext cx="4219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prstClr val="white"/>
                </a:solidFill>
              </a:rPr>
              <a:t>02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6528928" y="3943468"/>
            <a:ext cx="4355191" cy="1066085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499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양쪽 모서리가 둥근 사각형 36"/>
          <p:cNvSpPr/>
          <p:nvPr/>
        </p:nvSpPr>
        <p:spPr>
          <a:xfrm rot="16200000" flipH="1">
            <a:off x="6294934" y="4185009"/>
            <a:ext cx="1058538" cy="590550"/>
          </a:xfrm>
          <a:prstGeom prst="round2SameRect">
            <a:avLst>
              <a:gd name="adj1" fmla="val 32796"/>
              <a:gd name="adj2" fmla="val 0"/>
            </a:avLst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6608532" y="4358075"/>
            <a:ext cx="4219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prstClr val="white"/>
                </a:solidFill>
              </a:rPr>
              <a:t>04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52" name="그룹 51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53" name="양쪽 모서리가 둥근 사각형 52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HAPPY </a:t>
              </a:r>
              <a:r>
                <a:rPr lang="en-US" altLang="ko-KR" sz="2400" b="1" dirty="0">
                  <a:solidFill>
                    <a:srgbClr val="FEFDA3"/>
                  </a:solidFill>
                </a:rPr>
                <a:t>HOUSE PJT</a:t>
              </a:r>
            </a:p>
          </p:txBody>
        </p:sp>
        <p:sp>
          <p:nvSpPr>
            <p:cNvPr id="54" name="도넛 53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막힌 원호 54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타원 55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자유형 56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도넛 57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374650" y="1069708"/>
            <a:ext cx="3656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999B6"/>
                </a:solidFill>
              </a:rPr>
              <a:t>04. </a:t>
            </a:r>
            <a:r>
              <a:rPr lang="ko-KR" altLang="en-US" b="1" dirty="0">
                <a:solidFill>
                  <a:srgbClr val="4999B6"/>
                </a:solidFill>
              </a:rPr>
              <a:t>개발 결과</a:t>
            </a:r>
            <a:endParaRPr lang="en-US" altLang="ko-KR" b="1" dirty="0">
              <a:solidFill>
                <a:srgbClr val="4999B6"/>
              </a:solidFill>
            </a:endParaRPr>
          </a:p>
          <a:p>
            <a:r>
              <a:rPr lang="en-US" altLang="ko-KR" b="1" dirty="0">
                <a:solidFill>
                  <a:srgbClr val="4999B6"/>
                </a:solidFill>
              </a:rPr>
              <a:t>    </a:t>
            </a:r>
            <a:r>
              <a:rPr lang="en-US" altLang="ko-KR" sz="1600" b="1" dirty="0">
                <a:solidFill>
                  <a:srgbClr val="4999B6"/>
                </a:solidFill>
              </a:rPr>
              <a:t>4) </a:t>
            </a:r>
            <a:r>
              <a:rPr lang="ko-KR" altLang="en-US" sz="1600" b="1" dirty="0">
                <a:solidFill>
                  <a:srgbClr val="4999B6"/>
                </a:solidFill>
              </a:rPr>
              <a:t>적용 패턴과 핵심 알고리즘</a:t>
            </a:r>
            <a:endParaRPr lang="en-US" altLang="ko-KR" sz="1600" b="1" dirty="0">
              <a:solidFill>
                <a:srgbClr val="4999B6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FB5CCB9-4F93-4FEE-91CF-C2C6532483C2}"/>
              </a:ext>
            </a:extLst>
          </p:cNvPr>
          <p:cNvSpPr/>
          <p:nvPr/>
        </p:nvSpPr>
        <p:spPr>
          <a:xfrm>
            <a:off x="2047526" y="2477868"/>
            <a:ext cx="3743700" cy="850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MVC</a:t>
            </a:r>
            <a:r>
              <a:rPr lang="ko-KR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기반 프로젝트 진행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Spring Boot Framework </a:t>
            </a: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의 </a:t>
            </a:r>
            <a:r>
              <a:rPr lang="en-US" altLang="ko-KR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MVC </a:t>
            </a: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패턴 기반의 프로젝트 설계 및 개발</a:t>
            </a:r>
            <a:endParaRPr lang="en-US" altLang="ko-KR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  -&gt; </a:t>
            </a:r>
            <a:r>
              <a:rPr lang="ko-KR" altLang="en-US" sz="9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기능 별로 분업 및 유지보수가 용이</a:t>
            </a:r>
            <a:endParaRPr lang="ko-KR" altLang="en-US" sz="9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E756AF9-4B33-475B-8DFD-A0DCCDE3CFA1}"/>
              </a:ext>
            </a:extLst>
          </p:cNvPr>
          <p:cNvSpPr/>
          <p:nvPr/>
        </p:nvSpPr>
        <p:spPr>
          <a:xfrm>
            <a:off x="7119478" y="2477868"/>
            <a:ext cx="37437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웹 </a:t>
            </a:r>
            <a:r>
              <a:rPr lang="ko-KR" altLang="en-US" sz="16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크롤링</a:t>
            </a: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Jsoup</a:t>
            </a:r>
            <a:r>
              <a:rPr lang="en-US" altLang="ko-KR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라이브러리를 이용하여 네이버 부동산 뉴스</a:t>
            </a:r>
            <a:r>
              <a:rPr lang="en-US" altLang="ko-KR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, </a:t>
            </a: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인기있는 매물 순위 데이터를 </a:t>
            </a:r>
            <a:r>
              <a:rPr lang="ko-KR" altLang="en-US" sz="900" dirty="0" err="1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크롤링</a:t>
            </a:r>
            <a:endParaRPr lang="en-US" altLang="ko-KR" sz="9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en-US" altLang="ko-KR" sz="9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-&gt; </a:t>
            </a:r>
            <a:r>
              <a:rPr lang="ko-KR" altLang="en-US" sz="9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실시간 정보 제공</a:t>
            </a:r>
            <a:endParaRPr lang="ko-KR" altLang="en-US" sz="9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endParaRPr lang="ko-KR" altLang="en-US" sz="9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0C3E8F31-4D31-4631-8B8E-5A573B04FD3D}"/>
              </a:ext>
            </a:extLst>
          </p:cNvPr>
          <p:cNvSpPr/>
          <p:nvPr/>
        </p:nvSpPr>
        <p:spPr>
          <a:xfrm>
            <a:off x="7119478" y="3946120"/>
            <a:ext cx="37437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KMP </a:t>
            </a:r>
            <a:r>
              <a:rPr lang="ko-KR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알고리즘 적용</a:t>
            </a: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DB</a:t>
            </a:r>
            <a:r>
              <a:rPr lang="ko-KR" altLang="en-US" sz="9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에서 문자를 포함한 검색할 때</a:t>
            </a:r>
            <a:r>
              <a:rPr lang="ko-KR" altLang="en-US" sz="9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900" dirty="0" err="1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백엔드</a:t>
            </a:r>
            <a:r>
              <a:rPr lang="ko-KR" altLang="en-US" sz="9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단 </a:t>
            </a:r>
            <a:r>
              <a:rPr lang="en-US" altLang="ko-KR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Service</a:t>
            </a: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에서 </a:t>
            </a:r>
            <a:r>
              <a:rPr lang="en-US" altLang="ko-KR" sz="9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KMP</a:t>
            </a:r>
            <a:r>
              <a:rPr lang="ko-KR" altLang="en-US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알고리즘을 이용하여 문자열 </a:t>
            </a:r>
            <a:r>
              <a:rPr lang="ko-KR" altLang="en-US" sz="9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비교하여 데이터 추출 </a:t>
            </a:r>
            <a:endParaRPr lang="en-US" altLang="ko-KR" sz="9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en-US" altLang="ko-KR" sz="9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-&gt; DB</a:t>
            </a:r>
            <a:r>
              <a:rPr lang="ko-KR" altLang="en-US" sz="9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에서 처리하지 않아 검색 </a:t>
            </a:r>
            <a:r>
              <a:rPr lang="ko-KR" altLang="en-US" sz="9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속도 </a:t>
            </a:r>
            <a:r>
              <a:rPr lang="ko-KR" altLang="en-US" sz="9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향상</a:t>
            </a:r>
            <a:r>
              <a:rPr lang="en-US" altLang="ko-KR" sz="9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en-US" altLang="ko-KR" sz="9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(</a:t>
            </a:r>
            <a:r>
              <a:rPr lang="ko-KR" altLang="en-US" sz="9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효율적</a:t>
            </a:r>
            <a:r>
              <a:rPr lang="en-US" altLang="ko-KR" sz="9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)</a:t>
            </a:r>
            <a:endParaRPr lang="ko-KR" altLang="en-US" sz="9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lnSpc>
                <a:spcPct val="150000"/>
              </a:lnSpc>
            </a:pPr>
            <a:endParaRPr lang="ko-KR" altLang="en-US" sz="9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7560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415901" y="490840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38" name="양쪽 모서리가 둥근 사각형 37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HAPPY </a:t>
              </a:r>
              <a:r>
                <a:rPr lang="en-US" altLang="ko-KR" sz="2400" b="1" dirty="0">
                  <a:solidFill>
                    <a:srgbClr val="FEFDA3"/>
                  </a:solidFill>
                </a:rPr>
                <a:t>HOUSE PJT</a:t>
              </a:r>
            </a:p>
          </p:txBody>
        </p:sp>
        <p:sp>
          <p:nvSpPr>
            <p:cNvPr id="39" name="도넛 38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막힌 원호 39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타원 40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자유형 41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도넛 42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374650" y="1069708"/>
            <a:ext cx="2295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999B6"/>
                </a:solidFill>
              </a:rPr>
              <a:t>05. </a:t>
            </a:r>
            <a:r>
              <a:rPr lang="ko-KR" altLang="en-US" b="1" dirty="0">
                <a:solidFill>
                  <a:srgbClr val="4999B6"/>
                </a:solidFill>
              </a:rPr>
              <a:t>기대 효과</a:t>
            </a:r>
            <a:endParaRPr lang="en-US" altLang="ko-KR" b="1" dirty="0">
              <a:solidFill>
                <a:srgbClr val="4999B6"/>
              </a:solidFill>
            </a:endParaRPr>
          </a:p>
        </p:txBody>
      </p:sp>
      <p:sp>
        <p:nvSpPr>
          <p:cNvPr id="36" name="사각형: 둥근 모서리 4">
            <a:extLst>
              <a:ext uri="{FF2B5EF4-FFF2-40B4-BE49-F238E27FC236}">
                <a16:creationId xmlns:a16="http://schemas.microsoft.com/office/drawing/2014/main" id="{29C76599-73D8-4440-9F87-E099A57F9DB7}"/>
              </a:ext>
            </a:extLst>
          </p:cNvPr>
          <p:cNvSpPr/>
          <p:nvPr/>
        </p:nvSpPr>
        <p:spPr>
          <a:xfrm>
            <a:off x="5186152" y="1443456"/>
            <a:ext cx="1819691" cy="447674"/>
          </a:xfrm>
          <a:prstGeom prst="roundRect">
            <a:avLst>
              <a:gd name="adj" fmla="val 50000"/>
            </a:avLst>
          </a:prstGeom>
          <a:solidFill>
            <a:srgbClr val="4999B6"/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HAPPY HOUSE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629411D-821D-4D74-ACFD-F36DC9B303A7}"/>
              </a:ext>
            </a:extLst>
          </p:cNvPr>
          <p:cNvSpPr txBox="1"/>
          <p:nvPr/>
        </p:nvSpPr>
        <p:spPr>
          <a:xfrm>
            <a:off x="5059216" y="2130829"/>
            <a:ext cx="4766428" cy="1284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다방과 네이버 부동산의 장점만을 모은 </a:t>
            </a:r>
            <a:r>
              <a:rPr lang="en-US" altLang="ko-KR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HAPPY HOUSE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다방의 관심목록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네이버 부동산의 매물정보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뉴스기능을 추가해 고객이 필요로 하는 필수기능들을 제공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관심지역의 상권 정보를 통해 주변환경을 중요시하는 고객에게 차별화된 경험 제공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57992D6-0F2A-44FB-8307-E1805CD83015}"/>
              </a:ext>
            </a:extLst>
          </p:cNvPr>
          <p:cNvSpPr/>
          <p:nvPr/>
        </p:nvSpPr>
        <p:spPr>
          <a:xfrm>
            <a:off x="3132096" y="3953969"/>
            <a:ext cx="889000" cy="889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Freeform 11">
            <a:extLst>
              <a:ext uri="{FF2B5EF4-FFF2-40B4-BE49-F238E27FC236}">
                <a16:creationId xmlns:a16="http://schemas.microsoft.com/office/drawing/2014/main" id="{85D39E80-8682-41AD-B54A-88D837EBCA3B}"/>
              </a:ext>
            </a:extLst>
          </p:cNvPr>
          <p:cNvSpPr>
            <a:spLocks noEditPoints="1"/>
          </p:cNvSpPr>
          <p:nvPr/>
        </p:nvSpPr>
        <p:spPr bwMode="auto">
          <a:xfrm>
            <a:off x="3441490" y="4118471"/>
            <a:ext cx="297256" cy="364946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179F425-4CEE-49B1-814F-AAF45E6A88FF}"/>
              </a:ext>
            </a:extLst>
          </p:cNvPr>
          <p:cNvSpPr txBox="1"/>
          <p:nvPr/>
        </p:nvSpPr>
        <p:spPr>
          <a:xfrm>
            <a:off x="4021096" y="4213803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▶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0CEAD7F5-A397-4C1A-8BC8-22D33CB863B6}"/>
              </a:ext>
            </a:extLst>
          </p:cNvPr>
          <p:cNvSpPr/>
          <p:nvPr/>
        </p:nvSpPr>
        <p:spPr>
          <a:xfrm>
            <a:off x="3296481" y="4428708"/>
            <a:ext cx="588623" cy="3347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편의성</a:t>
            </a:r>
            <a:endParaRPr lang="en-US" altLang="ko-KR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14DF91E-AE98-4CEE-B6E1-235B56BD36AE}"/>
              </a:ext>
            </a:extLst>
          </p:cNvPr>
          <p:cNvSpPr txBox="1"/>
          <p:nvPr/>
        </p:nvSpPr>
        <p:spPr>
          <a:xfrm>
            <a:off x="5059215" y="3563088"/>
            <a:ext cx="4766428" cy="1769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편리한 검색 </a:t>
            </a:r>
            <a:r>
              <a:rPr lang="en-US" altLang="ko-KR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&amp; </a:t>
            </a: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위치 정보</a:t>
            </a: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직접 입력 받는 방식 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&amp;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검색 필터 적용한 검색을 한페이지에서 제공해 고객의 편의를 제고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매물리스트 오른쪽에 지도를 배치해 검색한 지역의 매물리스트의 위치와 정보를 한눈에 파악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사용자의 관심 지역 설정을 통해 원하는 지역을 효과적으로 확인 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A6E4B0-329C-41D6-8E71-47E5F777693C}"/>
              </a:ext>
            </a:extLst>
          </p:cNvPr>
          <p:cNvSpPr txBox="1"/>
          <p:nvPr/>
        </p:nvSpPr>
        <p:spPr>
          <a:xfrm>
            <a:off x="5059215" y="5252666"/>
            <a:ext cx="5032436" cy="1042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깔끔하고 직관적인 </a:t>
            </a:r>
            <a:r>
              <a:rPr lang="en-US" altLang="ko-KR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UI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메인 페이지에 뉴스를 제공하고 사이드 바에 기능들을 모아 깔끔하게 구성해 메인 페이지에 모든 정보를 제공해 복잡해 보이는 기존 경쟁사와 차별화 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기능별로 메뉴 바를 구성해 직관적인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 UI/UX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로 고객의 만족도 제고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76630A3D-44F8-4762-A1DD-15892F48C88C}"/>
              </a:ext>
            </a:extLst>
          </p:cNvPr>
          <p:cNvSpPr/>
          <p:nvPr/>
        </p:nvSpPr>
        <p:spPr>
          <a:xfrm>
            <a:off x="3132096" y="2375049"/>
            <a:ext cx="889000" cy="889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1" name="Freeform 11">
            <a:extLst>
              <a:ext uri="{FF2B5EF4-FFF2-40B4-BE49-F238E27FC236}">
                <a16:creationId xmlns:a16="http://schemas.microsoft.com/office/drawing/2014/main" id="{AEED4510-D415-4633-A905-881BD1FFE4A3}"/>
              </a:ext>
            </a:extLst>
          </p:cNvPr>
          <p:cNvSpPr>
            <a:spLocks noEditPoints="1"/>
          </p:cNvSpPr>
          <p:nvPr/>
        </p:nvSpPr>
        <p:spPr bwMode="auto">
          <a:xfrm>
            <a:off x="3441490" y="2539551"/>
            <a:ext cx="297256" cy="364946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E440324-D963-483C-8481-F3F26A8CF10D}"/>
              </a:ext>
            </a:extLst>
          </p:cNvPr>
          <p:cNvSpPr txBox="1"/>
          <p:nvPr/>
        </p:nvSpPr>
        <p:spPr>
          <a:xfrm>
            <a:off x="4021096" y="2634883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▶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D10720C8-6DBA-4DDD-9111-5CFFA3B1DA26}"/>
              </a:ext>
            </a:extLst>
          </p:cNvPr>
          <p:cNvSpPr/>
          <p:nvPr/>
        </p:nvSpPr>
        <p:spPr>
          <a:xfrm>
            <a:off x="3296481" y="2849788"/>
            <a:ext cx="588623" cy="3347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편의성</a:t>
            </a:r>
            <a:endParaRPr lang="en-US" altLang="ko-KR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E4FD2CD4-45CA-4F8C-9B13-3FFDB5C88ECB}"/>
              </a:ext>
            </a:extLst>
          </p:cNvPr>
          <p:cNvSpPr/>
          <p:nvPr/>
        </p:nvSpPr>
        <p:spPr>
          <a:xfrm>
            <a:off x="3124708" y="5376905"/>
            <a:ext cx="889000" cy="889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5" name="Freeform 11">
            <a:extLst>
              <a:ext uri="{FF2B5EF4-FFF2-40B4-BE49-F238E27FC236}">
                <a16:creationId xmlns:a16="http://schemas.microsoft.com/office/drawing/2014/main" id="{C3838DE1-AD6D-4730-9D08-E454DEC13B47}"/>
              </a:ext>
            </a:extLst>
          </p:cNvPr>
          <p:cNvSpPr>
            <a:spLocks noEditPoints="1"/>
          </p:cNvSpPr>
          <p:nvPr/>
        </p:nvSpPr>
        <p:spPr bwMode="auto">
          <a:xfrm>
            <a:off x="3434102" y="5541407"/>
            <a:ext cx="297256" cy="364946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54847FD-C3D7-487E-ABD3-9112839B4136}"/>
              </a:ext>
            </a:extLst>
          </p:cNvPr>
          <p:cNvSpPr txBox="1"/>
          <p:nvPr/>
        </p:nvSpPr>
        <p:spPr>
          <a:xfrm>
            <a:off x="4013708" y="5636739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▶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B287192-98AA-4DB8-8E2A-79684B036A6A}"/>
              </a:ext>
            </a:extLst>
          </p:cNvPr>
          <p:cNvSpPr/>
          <p:nvPr/>
        </p:nvSpPr>
        <p:spPr>
          <a:xfrm>
            <a:off x="3289093" y="5851644"/>
            <a:ext cx="588623" cy="3347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편의성</a:t>
            </a:r>
            <a:endParaRPr lang="en-US" altLang="ko-KR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0056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590552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1672383" y="1580191"/>
            <a:ext cx="3620718" cy="4773956"/>
          </a:xfrm>
          <a:prstGeom prst="roundRect">
            <a:avLst>
              <a:gd name="adj" fmla="val 6721"/>
            </a:avLst>
          </a:prstGeom>
          <a:solidFill>
            <a:schemeClr val="bg1"/>
          </a:solidFill>
          <a:ln>
            <a:solidFill>
              <a:srgbClr val="499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7" name="그룹 36"/>
          <p:cNvGrpSpPr/>
          <p:nvPr/>
        </p:nvGrpSpPr>
        <p:grpSpPr>
          <a:xfrm rot="10800000">
            <a:off x="1672383" y="1580189"/>
            <a:ext cx="3627404" cy="521765"/>
            <a:chOff x="1733550" y="4057694"/>
            <a:chExt cx="2609850" cy="521765"/>
          </a:xfrm>
        </p:grpSpPr>
        <p:sp>
          <p:nvSpPr>
            <p:cNvPr id="38" name="양쪽 모서리가 둥근 사각형 37"/>
            <p:cNvSpPr/>
            <p:nvPr/>
          </p:nvSpPr>
          <p:spPr>
            <a:xfrm>
              <a:off x="1733550" y="4057694"/>
              <a:ext cx="2609850" cy="521765"/>
            </a:xfrm>
            <a:prstGeom prst="round2SameRect">
              <a:avLst>
                <a:gd name="adj1" fmla="val 0"/>
                <a:gd name="adj2" fmla="val 22565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altLang="ko-KR" sz="1600" b="1" dirty="0">
                <a:solidFill>
                  <a:prstClr val="white"/>
                </a:solidFill>
              </a:endParaRPr>
            </a:p>
          </p:txBody>
        </p:sp>
        <p:sp>
          <p:nvSpPr>
            <p:cNvPr id="39" name="도넛 38"/>
            <p:cNvSpPr/>
            <p:nvPr/>
          </p:nvSpPr>
          <p:spPr>
            <a:xfrm>
              <a:off x="1860550" y="4201391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막힌 원호 39"/>
            <p:cNvSpPr/>
            <p:nvPr/>
          </p:nvSpPr>
          <p:spPr>
            <a:xfrm>
              <a:off x="1914403" y="4252864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타원 40"/>
            <p:cNvSpPr/>
            <p:nvPr/>
          </p:nvSpPr>
          <p:spPr>
            <a:xfrm>
              <a:off x="2004524" y="4363161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자유형 41"/>
            <p:cNvSpPr/>
            <p:nvPr/>
          </p:nvSpPr>
          <p:spPr>
            <a:xfrm>
              <a:off x="1738361" y="4458002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도넛 42"/>
            <p:cNvSpPr/>
            <p:nvPr/>
          </p:nvSpPr>
          <p:spPr>
            <a:xfrm>
              <a:off x="2172152" y="4245658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1784977" y="1668873"/>
            <a:ext cx="1837549" cy="367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김 형 </a:t>
            </a:r>
            <a:r>
              <a:rPr lang="ko-KR" altLang="en-US" dirty="0" err="1">
                <a:solidFill>
                  <a:schemeClr val="bg1"/>
                </a:solidFill>
              </a:rPr>
              <a:t>택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5A0CD142-015D-4F5B-B108-3EDA4FF6EBF7}"/>
              </a:ext>
            </a:extLst>
          </p:cNvPr>
          <p:cNvCxnSpPr>
            <a:cxnSpLocks/>
          </p:cNvCxnSpPr>
          <p:nvPr/>
        </p:nvCxnSpPr>
        <p:spPr>
          <a:xfrm>
            <a:off x="5887616" y="1557507"/>
            <a:ext cx="65315" cy="490860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모서리가 둥근 직사각형 56"/>
          <p:cNvSpPr/>
          <p:nvPr/>
        </p:nvSpPr>
        <p:spPr>
          <a:xfrm>
            <a:off x="6540760" y="1557507"/>
            <a:ext cx="3620718" cy="4773956"/>
          </a:xfrm>
          <a:prstGeom prst="roundRect">
            <a:avLst>
              <a:gd name="adj" fmla="val 6721"/>
            </a:avLst>
          </a:prstGeom>
          <a:solidFill>
            <a:schemeClr val="bg1"/>
          </a:solidFill>
          <a:ln>
            <a:solidFill>
              <a:srgbClr val="499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8" name="그룹 57"/>
          <p:cNvGrpSpPr/>
          <p:nvPr/>
        </p:nvGrpSpPr>
        <p:grpSpPr>
          <a:xfrm rot="10800000">
            <a:off x="6540760" y="1557505"/>
            <a:ext cx="3627404" cy="521765"/>
            <a:chOff x="1733550" y="4057694"/>
            <a:chExt cx="2609850" cy="521765"/>
          </a:xfrm>
        </p:grpSpPr>
        <p:sp>
          <p:nvSpPr>
            <p:cNvPr id="59" name="양쪽 모서리가 둥근 사각형 58"/>
            <p:cNvSpPr/>
            <p:nvPr/>
          </p:nvSpPr>
          <p:spPr>
            <a:xfrm>
              <a:off x="1733550" y="4057694"/>
              <a:ext cx="2609850" cy="521765"/>
            </a:xfrm>
            <a:prstGeom prst="round2SameRect">
              <a:avLst>
                <a:gd name="adj1" fmla="val 0"/>
                <a:gd name="adj2" fmla="val 22565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altLang="ko-KR" sz="1600" b="1" dirty="0">
                <a:solidFill>
                  <a:prstClr val="white"/>
                </a:solidFill>
              </a:endParaRPr>
            </a:p>
          </p:txBody>
        </p:sp>
        <p:sp>
          <p:nvSpPr>
            <p:cNvPr id="60" name="도넛 59"/>
            <p:cNvSpPr/>
            <p:nvPr/>
          </p:nvSpPr>
          <p:spPr>
            <a:xfrm>
              <a:off x="1860550" y="4201391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막힌 원호 60"/>
            <p:cNvSpPr/>
            <p:nvPr/>
          </p:nvSpPr>
          <p:spPr>
            <a:xfrm>
              <a:off x="1914403" y="4252864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타원 61"/>
            <p:cNvSpPr/>
            <p:nvPr/>
          </p:nvSpPr>
          <p:spPr>
            <a:xfrm>
              <a:off x="2004524" y="4363161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자유형 62"/>
            <p:cNvSpPr/>
            <p:nvPr/>
          </p:nvSpPr>
          <p:spPr>
            <a:xfrm>
              <a:off x="1738361" y="4458002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도넛 63"/>
            <p:cNvSpPr/>
            <p:nvPr/>
          </p:nvSpPr>
          <p:spPr>
            <a:xfrm>
              <a:off x="2172152" y="4245658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6708779" y="1673449"/>
            <a:ext cx="1837549" cy="367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이 수 연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80681" y="2213250"/>
            <a:ext cx="3439712" cy="3901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500" dirty="0"/>
              <a:t>매번 </a:t>
            </a:r>
            <a:r>
              <a:rPr lang="ko-KR" altLang="en-US" sz="1500" dirty="0" err="1"/>
              <a:t>백엔드</a:t>
            </a:r>
            <a:r>
              <a:rPr lang="ko-KR" altLang="en-US" sz="1500" dirty="0"/>
              <a:t> 업무만 맡아서 프로젝트를 진행하다가 </a:t>
            </a:r>
            <a:r>
              <a:rPr lang="ko-KR" altLang="en-US" sz="1500" dirty="0" smtClean="0"/>
              <a:t>이번에는 </a:t>
            </a:r>
            <a:r>
              <a:rPr lang="ko-KR" altLang="en-US" sz="1500" dirty="0" err="1" smtClean="0"/>
              <a:t>백엔드</a:t>
            </a:r>
            <a:r>
              <a:rPr lang="ko-KR" altLang="en-US" sz="1500" dirty="0" smtClean="0"/>
              <a:t> 뿐만 아니라 </a:t>
            </a:r>
            <a:r>
              <a:rPr lang="ko-KR" altLang="en-US" sz="1500" dirty="0" err="1" smtClean="0"/>
              <a:t>프론트엔드</a:t>
            </a:r>
            <a:r>
              <a:rPr lang="ko-KR" altLang="en-US" sz="1500" dirty="0" smtClean="0"/>
              <a:t> </a:t>
            </a:r>
            <a:r>
              <a:rPr lang="ko-KR" altLang="en-US" sz="1500" dirty="0"/>
              <a:t>부분까지 같이 고려하면서 화면설계부터 이벤트까지 구현을 해보니 시간적으로도 부족하고</a:t>
            </a:r>
            <a:r>
              <a:rPr lang="en-US" altLang="ko-KR" sz="1500" dirty="0"/>
              <a:t>, </a:t>
            </a:r>
            <a:r>
              <a:rPr lang="ko-KR" altLang="en-US" sz="1500" dirty="0"/>
              <a:t>생각해야 할 부분들이 너무 많아져 힘들었습니다</a:t>
            </a:r>
            <a:r>
              <a:rPr lang="en-US" altLang="ko-KR" sz="1500" dirty="0"/>
              <a:t>. </a:t>
            </a:r>
            <a:r>
              <a:rPr lang="ko-KR" altLang="en-US" sz="1500" dirty="0"/>
              <a:t>하지만 개발 완성도에 대한 욕심이 있었기 때문에 많은 시간을 들여 노력하였고</a:t>
            </a:r>
            <a:r>
              <a:rPr lang="en-US" altLang="ko-KR" sz="1500" dirty="0"/>
              <a:t>,</a:t>
            </a:r>
            <a:r>
              <a:rPr lang="ko-KR" altLang="en-US" sz="1500" dirty="0"/>
              <a:t> 결과적으로 만족할 만한 결과물을 만들어서 좋은 프로젝트 경험으로 남을 것 같습니다</a:t>
            </a:r>
            <a:r>
              <a:rPr lang="en-US" altLang="ko-KR" sz="1500" dirty="0"/>
              <a:t>.</a:t>
            </a:r>
            <a:endParaRPr lang="ko-KR" altLang="en-US" sz="1500" dirty="0"/>
          </a:p>
        </p:txBody>
      </p:sp>
      <p:grpSp>
        <p:nvGrpSpPr>
          <p:cNvPr id="31" name="그룹 30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32" name="양쪽 모서리가 둥근 사각형 31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HAPPY </a:t>
              </a:r>
              <a:r>
                <a:rPr lang="en-US" altLang="ko-KR" sz="2400" b="1" dirty="0">
                  <a:solidFill>
                    <a:srgbClr val="FEFDA3"/>
                  </a:solidFill>
                </a:rPr>
                <a:t>HOUSE PJT</a:t>
              </a:r>
            </a:p>
          </p:txBody>
        </p:sp>
        <p:sp>
          <p:nvSpPr>
            <p:cNvPr id="33" name="도넛 32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막힌 원호 33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타원 44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자유형 45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도넛 46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20F2EBBC-7381-4683-A6C7-89EDD0E1174E}"/>
              </a:ext>
            </a:extLst>
          </p:cNvPr>
          <p:cNvSpPr txBox="1"/>
          <p:nvPr/>
        </p:nvSpPr>
        <p:spPr>
          <a:xfrm>
            <a:off x="374650" y="1069708"/>
            <a:ext cx="2295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999B6"/>
                </a:solidFill>
              </a:rPr>
              <a:t>06. </a:t>
            </a:r>
            <a:r>
              <a:rPr lang="ko-KR" altLang="en-US" b="1" dirty="0">
                <a:solidFill>
                  <a:srgbClr val="4999B6"/>
                </a:solidFill>
              </a:rPr>
              <a:t>개발 후기</a:t>
            </a:r>
            <a:endParaRPr lang="en-US" altLang="ko-KR" b="1" dirty="0">
              <a:solidFill>
                <a:srgbClr val="4999B6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47E6F52-C85B-44D6-8894-342DAFA9DA38}"/>
              </a:ext>
            </a:extLst>
          </p:cNvPr>
          <p:cNvSpPr txBox="1"/>
          <p:nvPr/>
        </p:nvSpPr>
        <p:spPr>
          <a:xfrm>
            <a:off x="6631263" y="2097698"/>
            <a:ext cx="34397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500" dirty="0"/>
              <a:t>강의에서 배운 </a:t>
            </a:r>
            <a:r>
              <a:rPr lang="en-US" altLang="ko-KR" sz="1500" dirty="0"/>
              <a:t>Vue</a:t>
            </a:r>
            <a:r>
              <a:rPr lang="ko-KR" altLang="en-US" sz="1500" dirty="0"/>
              <a:t>를 공지사항과 </a:t>
            </a:r>
            <a:r>
              <a:rPr lang="en-US" altLang="ko-KR" sz="1500" dirty="0" err="1"/>
              <a:t>QnA</a:t>
            </a:r>
            <a:r>
              <a:rPr lang="ko-KR" altLang="en-US" sz="1500" dirty="0"/>
              <a:t>게시판에 적용했는데 </a:t>
            </a:r>
            <a:r>
              <a:rPr lang="ko-KR" altLang="en-US" sz="1500" dirty="0" smtClean="0"/>
              <a:t>문법이 </a:t>
            </a:r>
            <a:r>
              <a:rPr lang="ko-KR" altLang="en-US" sz="1500" dirty="0" err="1" smtClean="0"/>
              <a:t>익숙치가</a:t>
            </a:r>
            <a:r>
              <a:rPr lang="ko-KR" altLang="en-US" sz="1500" dirty="0" smtClean="0"/>
              <a:t> </a:t>
            </a:r>
            <a:r>
              <a:rPr lang="ko-KR" altLang="en-US" sz="1500" dirty="0"/>
              <a:t>않아 시간적으로 여유가 부족했던 어려움이 있었습니다</a:t>
            </a:r>
            <a:r>
              <a:rPr lang="en-US" altLang="ko-KR" sz="1500" dirty="0"/>
              <a:t>. </a:t>
            </a:r>
            <a:r>
              <a:rPr lang="ko-KR" altLang="en-US" sz="1500" dirty="0"/>
              <a:t>하지만 배웠던 </a:t>
            </a:r>
            <a:r>
              <a:rPr lang="en-US" altLang="ko-KR" sz="1500" dirty="0"/>
              <a:t>Vue</a:t>
            </a:r>
            <a:r>
              <a:rPr lang="ko-KR" altLang="en-US" sz="1500" dirty="0"/>
              <a:t>를 복습하는 계기가 되어 좋았습니다</a:t>
            </a:r>
            <a:r>
              <a:rPr lang="en-US" altLang="ko-KR" sz="1500" dirty="0"/>
              <a:t>. </a:t>
            </a:r>
            <a:r>
              <a:rPr lang="ko-KR" altLang="en-US" sz="1500" dirty="0"/>
              <a:t>또한 이번 프로젝트에서는 전체 </a:t>
            </a:r>
            <a:r>
              <a:rPr lang="en-US" altLang="ko-KR" sz="1500" dirty="0"/>
              <a:t>UI/UX</a:t>
            </a:r>
            <a:r>
              <a:rPr lang="ko-KR" altLang="en-US" sz="1500" dirty="0"/>
              <a:t>를 담당해 기존 기능들을 새로 옮기는 과정에서 </a:t>
            </a:r>
            <a:r>
              <a:rPr lang="en-US" altLang="ko-KR" sz="1500" dirty="0"/>
              <a:t>CSS </a:t>
            </a:r>
            <a:r>
              <a:rPr lang="ko-KR" altLang="en-US" sz="1500" dirty="0"/>
              <a:t>및 </a:t>
            </a:r>
            <a:r>
              <a:rPr lang="en-US" altLang="ko-KR" sz="1500" dirty="0"/>
              <a:t>JS</a:t>
            </a:r>
            <a:r>
              <a:rPr lang="ko-KR" altLang="en-US" sz="1500" dirty="0"/>
              <a:t> 적용에 어려움이 있었지만 그래도 완성된 결과물을 보니 뿌듯했고 </a:t>
            </a:r>
            <a:r>
              <a:rPr lang="ko-KR" altLang="en-US" sz="1500" dirty="0" err="1"/>
              <a:t>서버뿐</a:t>
            </a:r>
            <a:r>
              <a:rPr lang="ko-KR" altLang="en-US" sz="1500" dirty="0"/>
              <a:t> 아니라 프론트도 열심히 </a:t>
            </a:r>
            <a:r>
              <a:rPr lang="ko-KR" altLang="en-US" sz="1500" dirty="0" err="1"/>
              <a:t>해야겠다는</a:t>
            </a:r>
            <a:r>
              <a:rPr lang="ko-KR" altLang="en-US" sz="1500" dirty="0"/>
              <a:t> 목표를 가지게 되었습니다</a:t>
            </a:r>
            <a:r>
              <a:rPr lang="en-US" altLang="ko-KR" sz="1500" dirty="0"/>
              <a:t>.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434759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99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그룹 44"/>
          <p:cNvGrpSpPr/>
          <p:nvPr/>
        </p:nvGrpSpPr>
        <p:grpSpPr>
          <a:xfrm>
            <a:off x="8202660" y="2336017"/>
            <a:ext cx="1231625" cy="810574"/>
            <a:chOff x="6649632" y="2750450"/>
            <a:chExt cx="574347" cy="377997"/>
          </a:xfrm>
        </p:grpSpPr>
        <p:sp>
          <p:nvSpPr>
            <p:cNvPr id="12" name="도넛 11"/>
            <p:cNvSpPr/>
            <p:nvPr/>
          </p:nvSpPr>
          <p:spPr>
            <a:xfrm>
              <a:off x="6771821" y="2750450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6825674" y="2801923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915795" y="2912220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6649632" y="3007061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7083423" y="2794717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4" name="직사각형 43"/>
          <p:cNvSpPr/>
          <p:nvPr/>
        </p:nvSpPr>
        <p:spPr>
          <a:xfrm>
            <a:off x="1656444" y="314659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ko-KR" altLang="en-US" sz="4000" b="1" dirty="0">
                <a:solidFill>
                  <a:prstClr val="white"/>
                </a:solidFill>
              </a:rPr>
              <a:t>감 사 합 </a:t>
            </a:r>
            <a:r>
              <a:rPr lang="ko-KR" altLang="en-US" sz="4000" b="1" dirty="0" err="1">
                <a:solidFill>
                  <a:prstClr val="white"/>
                </a:solidFill>
              </a:rPr>
              <a:t>니</a:t>
            </a:r>
            <a:r>
              <a:rPr lang="ko-KR" altLang="en-US" sz="4000" b="1" dirty="0">
                <a:solidFill>
                  <a:prstClr val="white"/>
                </a:solidFill>
              </a:rPr>
              <a:t> 다</a:t>
            </a:r>
            <a:endParaRPr lang="en-US" altLang="ko-KR" sz="4000" b="1" dirty="0">
              <a:solidFill>
                <a:srgbClr val="FEFDA3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3515646" y="2422459"/>
            <a:ext cx="1386554" cy="393138"/>
          </a:xfrm>
          <a:prstGeom prst="roundRect">
            <a:avLst>
              <a:gd name="adj" fmla="val 50000"/>
            </a:avLst>
          </a:prstGeom>
          <a:solidFill>
            <a:srgbClr val="FEFD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kern="0" dirty="0">
                <a:ln w="3175">
                  <a:noFill/>
                </a:ln>
                <a:solidFill>
                  <a:srgbClr val="4999B6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How Us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9188604" y="5231420"/>
            <a:ext cx="21393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b="1" dirty="0">
                <a:solidFill>
                  <a:srgbClr val="FEFDA3"/>
                </a:solidFill>
              </a:rPr>
              <a:t>SSAFY 3</a:t>
            </a:r>
            <a:r>
              <a:rPr lang="ko-KR" altLang="en-US" sz="1600" b="1" dirty="0">
                <a:solidFill>
                  <a:srgbClr val="FEFDA3"/>
                </a:solidFill>
              </a:rPr>
              <a:t>기 </a:t>
            </a:r>
            <a:r>
              <a:rPr lang="en-US" altLang="ko-KR" sz="1600" b="1" dirty="0">
                <a:solidFill>
                  <a:srgbClr val="FEFDA3"/>
                </a:solidFill>
              </a:rPr>
              <a:t>7</a:t>
            </a:r>
            <a:r>
              <a:rPr lang="ko-KR" altLang="en-US" sz="1600" b="1" dirty="0">
                <a:solidFill>
                  <a:srgbClr val="FEFDA3"/>
                </a:solidFill>
              </a:rPr>
              <a:t>반</a:t>
            </a:r>
            <a:endParaRPr lang="en-US" altLang="ko-KR" sz="1600" b="1" dirty="0">
              <a:solidFill>
                <a:srgbClr val="FEFDA3"/>
              </a:solidFill>
            </a:endParaRPr>
          </a:p>
          <a:p>
            <a:pPr algn="r"/>
            <a:r>
              <a:rPr lang="ko-KR" altLang="en-US" sz="1600" b="1" dirty="0">
                <a:solidFill>
                  <a:srgbClr val="FEFDA3"/>
                </a:solidFill>
              </a:rPr>
              <a:t>김형택 이수연</a:t>
            </a:r>
            <a:endParaRPr lang="en-US" altLang="ko-KR" sz="1600" b="1" dirty="0">
              <a:solidFill>
                <a:srgbClr val="FEFDA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097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1744824"/>
            <a:ext cx="11442700" cy="4935375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263505C9-F54D-47DF-931B-F9EB8403B942}"/>
              </a:ext>
            </a:extLst>
          </p:cNvPr>
          <p:cNvSpPr/>
          <p:nvPr/>
        </p:nvSpPr>
        <p:spPr>
          <a:xfrm>
            <a:off x="953808" y="4177621"/>
            <a:ext cx="676405" cy="275572"/>
          </a:xfrm>
          <a:prstGeom prst="rect">
            <a:avLst/>
          </a:prstGeom>
          <a:solidFill>
            <a:srgbClr val="FF66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100" dirty="0"/>
              <a:t>START</a:t>
            </a:r>
            <a:endParaRPr lang="ko-KR" altLang="en-US" sz="1100" dirty="0"/>
          </a:p>
        </p:txBody>
      </p: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F3505766-0233-40EF-944B-F4EE7FC71A87}"/>
              </a:ext>
            </a:extLst>
          </p:cNvPr>
          <p:cNvCxnSpPr/>
          <p:nvPr/>
        </p:nvCxnSpPr>
        <p:spPr>
          <a:xfrm>
            <a:off x="1630213" y="4315403"/>
            <a:ext cx="9018739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D2CF779-4F73-408D-B300-B5598140E74A}"/>
              </a:ext>
            </a:extLst>
          </p:cNvPr>
          <p:cNvSpPr/>
          <p:nvPr/>
        </p:nvSpPr>
        <p:spPr>
          <a:xfrm>
            <a:off x="10648952" y="4177617"/>
            <a:ext cx="676405" cy="275572"/>
          </a:xfrm>
          <a:prstGeom prst="rect">
            <a:avLst/>
          </a:prstGeom>
          <a:solidFill>
            <a:srgbClr val="E35C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100" dirty="0"/>
              <a:t>FINISH</a:t>
            </a:r>
            <a:endParaRPr lang="ko-KR" altLang="en-US" sz="1100" dirty="0"/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9300A2E7-4545-49ED-A530-498CAF9FEB5E}"/>
              </a:ext>
            </a:extLst>
          </p:cNvPr>
          <p:cNvGrpSpPr/>
          <p:nvPr/>
        </p:nvGrpSpPr>
        <p:grpSpPr>
          <a:xfrm>
            <a:off x="1943359" y="2494522"/>
            <a:ext cx="1179037" cy="1281469"/>
            <a:chOff x="1941534" y="1991667"/>
            <a:chExt cx="864296" cy="939384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4FD99F5E-DE7B-4CBF-8C4A-377A8FCA6D66}"/>
                </a:ext>
              </a:extLst>
            </p:cNvPr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800" dirty="0"/>
                <a:t>20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79" name="이등변 삼각형 78">
              <a:extLst>
                <a:ext uri="{FF2B5EF4-FFF2-40B4-BE49-F238E27FC236}">
                  <a16:creationId xmlns:a16="http://schemas.microsoft.com/office/drawing/2014/main" id="{685EF4DB-1F41-4EDA-B395-E1B0995DE211}"/>
                </a:ext>
              </a:extLst>
            </p:cNvPr>
            <p:cNvSpPr/>
            <p:nvPr/>
          </p:nvSpPr>
          <p:spPr>
            <a:xfrm flipV="1">
              <a:off x="2255728" y="2695144"/>
              <a:ext cx="235907" cy="235907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84EC7C49-871B-4517-87BE-587D0D8DAFCE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6" name="원호 105">
              <a:extLst>
                <a:ext uri="{FF2B5EF4-FFF2-40B4-BE49-F238E27FC236}">
                  <a16:creationId xmlns:a16="http://schemas.microsoft.com/office/drawing/2014/main" id="{1E893876-FCE5-427C-B5B4-D7FD98220332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2228326"/>
              </a:avLst>
            </a:prstGeom>
            <a:noFill/>
            <a:ln w="44450" cap="rnd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sp>
        <p:nvSpPr>
          <p:cNvPr id="107" name="타원 106">
            <a:extLst>
              <a:ext uri="{FF2B5EF4-FFF2-40B4-BE49-F238E27FC236}">
                <a16:creationId xmlns:a16="http://schemas.microsoft.com/office/drawing/2014/main" id="{933CD52B-0893-41B1-8694-5BA8D56064A5}"/>
              </a:ext>
            </a:extLst>
          </p:cNvPr>
          <p:cNvSpPr/>
          <p:nvPr/>
        </p:nvSpPr>
        <p:spPr>
          <a:xfrm>
            <a:off x="2478878" y="4261403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000" dirty="0"/>
          </a:p>
        </p:txBody>
      </p: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9EABB073-6D8E-48A4-AF9A-A64CB9C7DE66}"/>
              </a:ext>
            </a:extLst>
          </p:cNvPr>
          <p:cNvGrpSpPr/>
          <p:nvPr/>
        </p:nvGrpSpPr>
        <p:grpSpPr>
          <a:xfrm>
            <a:off x="3337240" y="4706719"/>
            <a:ext cx="1179037" cy="1286188"/>
            <a:chOff x="1941534" y="1913120"/>
            <a:chExt cx="864296" cy="942843"/>
          </a:xfrm>
        </p:grpSpPr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CB4E2902-9F49-45AC-AE2B-6926A071846C}"/>
                </a:ext>
              </a:extLst>
            </p:cNvPr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800" dirty="0"/>
                <a:t>10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116" name="이등변 삼각형 115">
              <a:extLst>
                <a:ext uri="{FF2B5EF4-FFF2-40B4-BE49-F238E27FC236}">
                  <a16:creationId xmlns:a16="http://schemas.microsoft.com/office/drawing/2014/main" id="{FC3D829B-1A2B-4D05-9A5E-C8CB5B652E79}"/>
                </a:ext>
              </a:extLst>
            </p:cNvPr>
            <p:cNvSpPr/>
            <p:nvPr/>
          </p:nvSpPr>
          <p:spPr>
            <a:xfrm rot="10800000" flipV="1">
              <a:off x="2255729" y="1913120"/>
              <a:ext cx="235907" cy="235907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6393AAF6-9C5F-47C5-AC13-E80DE4EFBE75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8" name="원호 117">
              <a:extLst>
                <a:ext uri="{FF2B5EF4-FFF2-40B4-BE49-F238E27FC236}">
                  <a16:creationId xmlns:a16="http://schemas.microsoft.com/office/drawing/2014/main" id="{62326B4E-D21E-40A4-93A4-44BB88A83A20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8666956"/>
              </a:avLst>
            </a:prstGeom>
            <a:noFill/>
            <a:ln w="38100" cap="rnd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sp>
        <p:nvSpPr>
          <p:cNvPr id="125" name="타원 124">
            <a:extLst>
              <a:ext uri="{FF2B5EF4-FFF2-40B4-BE49-F238E27FC236}">
                <a16:creationId xmlns:a16="http://schemas.microsoft.com/office/drawing/2014/main" id="{CD8ADAA9-A4B5-492A-A74A-61311CC85C76}"/>
              </a:ext>
            </a:extLst>
          </p:cNvPr>
          <p:cNvSpPr/>
          <p:nvPr/>
        </p:nvSpPr>
        <p:spPr>
          <a:xfrm>
            <a:off x="8235338" y="4261801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000" dirty="0"/>
          </a:p>
        </p:txBody>
      </p:sp>
      <p:sp>
        <p:nvSpPr>
          <p:cNvPr id="127" name="내용 개체 틀 5">
            <a:extLst>
              <a:ext uri="{FF2B5EF4-FFF2-40B4-BE49-F238E27FC236}">
                <a16:creationId xmlns:a16="http://schemas.microsoft.com/office/drawing/2014/main" id="{CEF2680C-9243-4D93-9981-7DF672DB0CBC}"/>
              </a:ext>
            </a:extLst>
          </p:cNvPr>
          <p:cNvSpPr txBox="1">
            <a:spLocks/>
          </p:cNvSpPr>
          <p:nvPr/>
        </p:nvSpPr>
        <p:spPr>
          <a:xfrm>
            <a:off x="4527319" y="4860222"/>
            <a:ext cx="1875577" cy="9615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2. </a:t>
            </a:r>
            <a:r>
              <a:rPr lang="ko-KR" altLang="en-US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일정 </a:t>
            </a:r>
          </a:p>
        </p:txBody>
      </p:sp>
      <p:sp>
        <p:nvSpPr>
          <p:cNvPr id="128" name="내용 개체 틀 5">
            <a:extLst>
              <a:ext uri="{FF2B5EF4-FFF2-40B4-BE49-F238E27FC236}">
                <a16:creationId xmlns:a16="http://schemas.microsoft.com/office/drawing/2014/main" id="{82C21420-6C44-4110-8CA9-F279BFFC694F}"/>
              </a:ext>
            </a:extLst>
          </p:cNvPr>
          <p:cNvSpPr txBox="1">
            <a:spLocks/>
          </p:cNvSpPr>
          <p:nvPr/>
        </p:nvSpPr>
        <p:spPr>
          <a:xfrm>
            <a:off x="5985939" y="2316046"/>
            <a:ext cx="1808376" cy="15149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3. </a:t>
            </a:r>
            <a:r>
              <a:rPr lang="ko-KR" altLang="en-US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시장 분석</a:t>
            </a:r>
            <a:endParaRPr lang="en-US" altLang="ko-KR" sz="1600" b="1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129" name="내용 개체 틀 5">
            <a:extLst>
              <a:ext uri="{FF2B5EF4-FFF2-40B4-BE49-F238E27FC236}">
                <a16:creationId xmlns:a16="http://schemas.microsoft.com/office/drawing/2014/main" id="{061297C1-389F-4327-999F-60E3891ADF4E}"/>
              </a:ext>
            </a:extLst>
          </p:cNvPr>
          <p:cNvSpPr txBox="1">
            <a:spLocks/>
          </p:cNvSpPr>
          <p:nvPr/>
        </p:nvSpPr>
        <p:spPr>
          <a:xfrm>
            <a:off x="7467390" y="4854179"/>
            <a:ext cx="1461242" cy="361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4. </a:t>
            </a:r>
            <a:r>
              <a:rPr lang="ko-KR" altLang="en-US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개발 결과</a:t>
            </a:r>
            <a:endParaRPr lang="en-US" altLang="ko-KR" sz="1600" b="1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C86E2D9A-7DF5-4EFE-856E-A8DF74626200}"/>
              </a:ext>
            </a:extLst>
          </p:cNvPr>
          <p:cNvSpPr/>
          <p:nvPr/>
        </p:nvSpPr>
        <p:spPr>
          <a:xfrm>
            <a:off x="9681825" y="4259305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000" dirty="0"/>
          </a:p>
        </p:txBody>
      </p:sp>
      <p:sp>
        <p:nvSpPr>
          <p:cNvPr id="131" name="내용 개체 틀 5">
            <a:extLst>
              <a:ext uri="{FF2B5EF4-FFF2-40B4-BE49-F238E27FC236}">
                <a16:creationId xmlns:a16="http://schemas.microsoft.com/office/drawing/2014/main" id="{53327585-5F04-4FED-8FB0-9DF15332CE9D}"/>
              </a:ext>
            </a:extLst>
          </p:cNvPr>
          <p:cNvSpPr txBox="1">
            <a:spLocks/>
          </p:cNvSpPr>
          <p:nvPr/>
        </p:nvSpPr>
        <p:spPr>
          <a:xfrm>
            <a:off x="8661706" y="2312051"/>
            <a:ext cx="1346249" cy="383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5. </a:t>
            </a:r>
            <a:r>
              <a:rPr lang="ko-KR" altLang="en-US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기대 효과</a:t>
            </a:r>
            <a:endParaRPr lang="en-US" altLang="ko-KR" sz="1600" b="1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263505C9-F54D-47DF-931B-F9EB8403B942}"/>
              </a:ext>
            </a:extLst>
          </p:cNvPr>
          <p:cNvSpPr/>
          <p:nvPr/>
        </p:nvSpPr>
        <p:spPr>
          <a:xfrm>
            <a:off x="953808" y="4177617"/>
            <a:ext cx="676405" cy="275572"/>
          </a:xfrm>
          <a:prstGeom prst="rect">
            <a:avLst/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100" dirty="0"/>
              <a:t>START</a:t>
            </a:r>
            <a:endParaRPr lang="ko-KR" altLang="en-US" sz="1100" dirty="0"/>
          </a:p>
        </p:txBody>
      </p:sp>
      <p:sp>
        <p:nvSpPr>
          <p:cNvPr id="178" name="직사각형 177">
            <a:extLst>
              <a:ext uri="{FF2B5EF4-FFF2-40B4-BE49-F238E27FC236}">
                <a16:creationId xmlns:a16="http://schemas.microsoft.com/office/drawing/2014/main" id="{1D2CF779-4F73-408D-B300-B5598140E74A}"/>
              </a:ext>
            </a:extLst>
          </p:cNvPr>
          <p:cNvSpPr/>
          <p:nvPr/>
        </p:nvSpPr>
        <p:spPr>
          <a:xfrm>
            <a:off x="10648952" y="4177613"/>
            <a:ext cx="676405" cy="275572"/>
          </a:xfrm>
          <a:prstGeom prst="rect">
            <a:avLst/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100" dirty="0"/>
              <a:t>FINISH</a:t>
            </a:r>
            <a:endParaRPr lang="ko-KR" altLang="en-US" sz="1100" dirty="0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933CD52B-0893-41B1-8694-5BA8D56064A5}"/>
              </a:ext>
            </a:extLst>
          </p:cNvPr>
          <p:cNvSpPr/>
          <p:nvPr/>
        </p:nvSpPr>
        <p:spPr>
          <a:xfrm>
            <a:off x="2478878" y="4261399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000" dirty="0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5AF5D6C5-534A-427C-B790-3C8DA45E2F7C}"/>
              </a:ext>
            </a:extLst>
          </p:cNvPr>
          <p:cNvSpPr/>
          <p:nvPr/>
        </p:nvSpPr>
        <p:spPr>
          <a:xfrm>
            <a:off x="5357108" y="4259305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000" dirty="0"/>
          </a:p>
        </p:txBody>
      </p:sp>
      <p:grpSp>
        <p:nvGrpSpPr>
          <p:cNvPr id="197" name="그룹 196">
            <a:extLst>
              <a:ext uri="{FF2B5EF4-FFF2-40B4-BE49-F238E27FC236}">
                <a16:creationId xmlns:a16="http://schemas.microsoft.com/office/drawing/2014/main" id="{CC57AAF9-CDCD-4C92-A767-11770C14A191}"/>
              </a:ext>
            </a:extLst>
          </p:cNvPr>
          <p:cNvGrpSpPr/>
          <p:nvPr/>
        </p:nvGrpSpPr>
        <p:grpSpPr>
          <a:xfrm>
            <a:off x="6278538" y="4706719"/>
            <a:ext cx="1179037" cy="1286188"/>
            <a:chOff x="1941534" y="1913120"/>
            <a:chExt cx="864296" cy="942843"/>
          </a:xfrm>
        </p:grpSpPr>
        <p:sp>
          <p:nvSpPr>
            <p:cNvPr id="198" name="타원 197">
              <a:extLst>
                <a:ext uri="{FF2B5EF4-FFF2-40B4-BE49-F238E27FC236}">
                  <a16:creationId xmlns:a16="http://schemas.microsoft.com/office/drawing/2014/main" id="{EA6BD542-7AE8-49C8-ACB0-48BDE9F94CEB}"/>
                </a:ext>
              </a:extLst>
            </p:cNvPr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800" dirty="0"/>
                <a:t>40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199" name="이등변 삼각형 198">
              <a:extLst>
                <a:ext uri="{FF2B5EF4-FFF2-40B4-BE49-F238E27FC236}">
                  <a16:creationId xmlns:a16="http://schemas.microsoft.com/office/drawing/2014/main" id="{CD9FCE43-5033-4105-AC14-FB61992489AF}"/>
                </a:ext>
              </a:extLst>
            </p:cNvPr>
            <p:cNvSpPr/>
            <p:nvPr/>
          </p:nvSpPr>
          <p:spPr>
            <a:xfrm rot="10800000" flipV="1">
              <a:off x="2255729" y="1913120"/>
              <a:ext cx="235907" cy="235907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0" name="타원 199">
              <a:extLst>
                <a:ext uri="{FF2B5EF4-FFF2-40B4-BE49-F238E27FC236}">
                  <a16:creationId xmlns:a16="http://schemas.microsoft.com/office/drawing/2014/main" id="{AC344ABC-4C14-42DB-BFB8-753610C6417D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1" name="원호 200">
              <a:extLst>
                <a:ext uri="{FF2B5EF4-FFF2-40B4-BE49-F238E27FC236}">
                  <a16:creationId xmlns:a16="http://schemas.microsoft.com/office/drawing/2014/main" id="{A3A3E3F5-163D-4536-8449-CA51659E4E83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2453483"/>
              </a:avLst>
            </a:prstGeom>
            <a:noFill/>
            <a:ln w="44450" cap="rnd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sp>
        <p:nvSpPr>
          <p:cNvPr id="202" name="타원 201">
            <a:extLst>
              <a:ext uri="{FF2B5EF4-FFF2-40B4-BE49-F238E27FC236}">
                <a16:creationId xmlns:a16="http://schemas.microsoft.com/office/drawing/2014/main" id="{CD8ADAA9-A4B5-492A-A74A-61311CC85C76}"/>
              </a:ext>
            </a:extLst>
          </p:cNvPr>
          <p:cNvSpPr/>
          <p:nvPr/>
        </p:nvSpPr>
        <p:spPr>
          <a:xfrm>
            <a:off x="6814057" y="4261834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000" dirty="0"/>
          </a:p>
        </p:txBody>
      </p:sp>
      <p:sp>
        <p:nvSpPr>
          <p:cNvPr id="203" name="내용 개체 틀 5">
            <a:extLst>
              <a:ext uri="{FF2B5EF4-FFF2-40B4-BE49-F238E27FC236}">
                <a16:creationId xmlns:a16="http://schemas.microsoft.com/office/drawing/2014/main" id="{81B620F0-AAC9-4F0C-9191-6A1C79E9CA82}"/>
              </a:ext>
            </a:extLst>
          </p:cNvPr>
          <p:cNvSpPr txBox="1">
            <a:spLocks/>
          </p:cNvSpPr>
          <p:nvPr/>
        </p:nvSpPr>
        <p:spPr>
          <a:xfrm>
            <a:off x="3195507" y="2310244"/>
            <a:ext cx="1967311" cy="1514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1. </a:t>
            </a:r>
            <a:r>
              <a:rPr lang="ko-KR" altLang="en-US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프로젝트 개요</a:t>
            </a:r>
            <a:endParaRPr lang="en-US" altLang="ko-KR" sz="1600" b="1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  <a:p>
            <a:pPr marL="285750" indent="-285750" algn="l">
              <a:buFontTx/>
              <a:buChar char="-"/>
            </a:pPr>
            <a:r>
              <a:rPr lang="ko-KR" altLang="en-US" sz="1600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기획 배경</a:t>
            </a:r>
            <a:endParaRPr lang="en-US" altLang="ko-KR" sz="1600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  <a:p>
            <a:pPr marL="285750" indent="-285750" algn="l">
              <a:buFontTx/>
              <a:buChar char="-"/>
            </a:pPr>
            <a:r>
              <a:rPr lang="ko-KR" altLang="en-US" sz="1600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목표</a:t>
            </a:r>
            <a:endParaRPr lang="en-US" altLang="ko-KR" sz="1600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grpSp>
        <p:nvGrpSpPr>
          <p:cNvPr id="209" name="그룹 208">
            <a:extLst>
              <a:ext uri="{FF2B5EF4-FFF2-40B4-BE49-F238E27FC236}">
                <a16:creationId xmlns:a16="http://schemas.microsoft.com/office/drawing/2014/main" id="{11B9F6E6-024A-49C5-9FDF-49B4A465F5A9}"/>
              </a:ext>
            </a:extLst>
          </p:cNvPr>
          <p:cNvGrpSpPr/>
          <p:nvPr/>
        </p:nvGrpSpPr>
        <p:grpSpPr>
          <a:xfrm>
            <a:off x="7693847" y="2516488"/>
            <a:ext cx="1179037" cy="1281469"/>
            <a:chOff x="1941534" y="1991667"/>
            <a:chExt cx="864296" cy="939384"/>
          </a:xfrm>
        </p:grpSpPr>
        <p:sp>
          <p:nvSpPr>
            <p:cNvPr id="210" name="타원 209">
              <a:extLst>
                <a:ext uri="{FF2B5EF4-FFF2-40B4-BE49-F238E27FC236}">
                  <a16:creationId xmlns:a16="http://schemas.microsoft.com/office/drawing/2014/main" id="{3BDA0434-A672-4BD8-88E1-39C07B77B549}"/>
                </a:ext>
              </a:extLst>
            </p:cNvPr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800" dirty="0"/>
                <a:t>10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211" name="이등변 삼각형 210">
              <a:extLst>
                <a:ext uri="{FF2B5EF4-FFF2-40B4-BE49-F238E27FC236}">
                  <a16:creationId xmlns:a16="http://schemas.microsoft.com/office/drawing/2014/main" id="{1C749AA9-50BF-478B-805C-3C02F5150AB4}"/>
                </a:ext>
              </a:extLst>
            </p:cNvPr>
            <p:cNvSpPr/>
            <p:nvPr/>
          </p:nvSpPr>
          <p:spPr>
            <a:xfrm flipV="1">
              <a:off x="2255728" y="2695144"/>
              <a:ext cx="235907" cy="235907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2" name="타원 211">
              <a:extLst>
                <a:ext uri="{FF2B5EF4-FFF2-40B4-BE49-F238E27FC236}">
                  <a16:creationId xmlns:a16="http://schemas.microsoft.com/office/drawing/2014/main" id="{C32B7483-DD56-42F1-AA6D-6A750D4940FA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3" name="원호 212">
              <a:extLst>
                <a:ext uri="{FF2B5EF4-FFF2-40B4-BE49-F238E27FC236}">
                  <a16:creationId xmlns:a16="http://schemas.microsoft.com/office/drawing/2014/main" id="{7AD3BC44-4F80-4190-A813-0A85CCCC1689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8542603"/>
              </a:avLst>
            </a:prstGeom>
            <a:noFill/>
            <a:ln w="44450" cap="rnd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sp>
        <p:nvSpPr>
          <p:cNvPr id="216" name="타원 215">
            <a:extLst>
              <a:ext uri="{FF2B5EF4-FFF2-40B4-BE49-F238E27FC236}">
                <a16:creationId xmlns:a16="http://schemas.microsoft.com/office/drawing/2014/main" id="{C2CA8265-32B0-4B7E-BB47-E4E128F7F72B}"/>
              </a:ext>
            </a:extLst>
          </p:cNvPr>
          <p:cNvSpPr/>
          <p:nvPr/>
        </p:nvSpPr>
        <p:spPr>
          <a:xfrm>
            <a:off x="3872759" y="4259305"/>
            <a:ext cx="108000" cy="108000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000" dirty="0"/>
          </a:p>
        </p:txBody>
      </p:sp>
      <p:grpSp>
        <p:nvGrpSpPr>
          <p:cNvPr id="217" name="그룹 216">
            <a:extLst>
              <a:ext uri="{FF2B5EF4-FFF2-40B4-BE49-F238E27FC236}">
                <a16:creationId xmlns:a16="http://schemas.microsoft.com/office/drawing/2014/main" id="{9EABB073-6D8E-48A4-AF9A-A64CB9C7DE66}"/>
              </a:ext>
            </a:extLst>
          </p:cNvPr>
          <p:cNvGrpSpPr/>
          <p:nvPr/>
        </p:nvGrpSpPr>
        <p:grpSpPr>
          <a:xfrm>
            <a:off x="9121100" y="4712469"/>
            <a:ext cx="1179037" cy="1286188"/>
            <a:chOff x="1941534" y="1913120"/>
            <a:chExt cx="864296" cy="942843"/>
          </a:xfrm>
        </p:grpSpPr>
        <p:sp>
          <p:nvSpPr>
            <p:cNvPr id="218" name="타원 217">
              <a:extLst>
                <a:ext uri="{FF2B5EF4-FFF2-40B4-BE49-F238E27FC236}">
                  <a16:creationId xmlns:a16="http://schemas.microsoft.com/office/drawing/2014/main" id="{CB4E2902-9F49-45AC-AE2B-6926A071846C}"/>
                </a:ext>
              </a:extLst>
            </p:cNvPr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800" dirty="0"/>
                <a:t>10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219" name="이등변 삼각형 218">
              <a:extLst>
                <a:ext uri="{FF2B5EF4-FFF2-40B4-BE49-F238E27FC236}">
                  <a16:creationId xmlns:a16="http://schemas.microsoft.com/office/drawing/2014/main" id="{FC3D829B-1A2B-4D05-9A5E-C8CB5B652E79}"/>
                </a:ext>
              </a:extLst>
            </p:cNvPr>
            <p:cNvSpPr/>
            <p:nvPr/>
          </p:nvSpPr>
          <p:spPr>
            <a:xfrm rot="10800000" flipV="1">
              <a:off x="2255729" y="1913120"/>
              <a:ext cx="235907" cy="235907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0" name="타원 219">
              <a:extLst>
                <a:ext uri="{FF2B5EF4-FFF2-40B4-BE49-F238E27FC236}">
                  <a16:creationId xmlns:a16="http://schemas.microsoft.com/office/drawing/2014/main" id="{6393AAF6-9C5F-47C5-AC13-E80DE4EFBE75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1" name="원호 220">
              <a:extLst>
                <a:ext uri="{FF2B5EF4-FFF2-40B4-BE49-F238E27FC236}">
                  <a16:creationId xmlns:a16="http://schemas.microsoft.com/office/drawing/2014/main" id="{62326B4E-D21E-40A4-93A4-44BB88A83A20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8666956"/>
              </a:avLst>
            </a:prstGeom>
            <a:noFill/>
            <a:ln w="38100" cap="rnd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sp>
        <p:nvSpPr>
          <p:cNvPr id="222" name="내용 개체 틀 5">
            <a:extLst>
              <a:ext uri="{FF2B5EF4-FFF2-40B4-BE49-F238E27FC236}">
                <a16:creationId xmlns:a16="http://schemas.microsoft.com/office/drawing/2014/main" id="{061297C1-389F-4327-999F-60E3891ADF4E}"/>
              </a:ext>
            </a:extLst>
          </p:cNvPr>
          <p:cNvSpPr txBox="1">
            <a:spLocks/>
          </p:cNvSpPr>
          <p:nvPr/>
        </p:nvSpPr>
        <p:spPr>
          <a:xfrm>
            <a:off x="10199204" y="4813870"/>
            <a:ext cx="1461242" cy="361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6. </a:t>
            </a:r>
            <a:r>
              <a:rPr lang="ko-KR" altLang="en-US" sz="16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개발 후기</a:t>
            </a:r>
            <a:endParaRPr lang="en-US" altLang="ko-KR" sz="1600" b="1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grpSp>
        <p:nvGrpSpPr>
          <p:cNvPr id="223" name="그룹 222">
            <a:extLst>
              <a:ext uri="{FF2B5EF4-FFF2-40B4-BE49-F238E27FC236}">
                <a16:creationId xmlns:a16="http://schemas.microsoft.com/office/drawing/2014/main" id="{11B9F6E6-024A-49C5-9FDF-49B4A465F5A9}"/>
              </a:ext>
            </a:extLst>
          </p:cNvPr>
          <p:cNvGrpSpPr/>
          <p:nvPr/>
        </p:nvGrpSpPr>
        <p:grpSpPr>
          <a:xfrm>
            <a:off x="4825402" y="2492426"/>
            <a:ext cx="1179037" cy="1281469"/>
            <a:chOff x="1941534" y="1991667"/>
            <a:chExt cx="864296" cy="939384"/>
          </a:xfrm>
        </p:grpSpPr>
        <p:sp>
          <p:nvSpPr>
            <p:cNvPr id="224" name="타원 223">
              <a:extLst>
                <a:ext uri="{FF2B5EF4-FFF2-40B4-BE49-F238E27FC236}">
                  <a16:creationId xmlns:a16="http://schemas.microsoft.com/office/drawing/2014/main" id="{3BDA0434-A672-4BD8-88E1-39C07B77B549}"/>
                </a:ext>
              </a:extLst>
            </p:cNvPr>
            <p:cNvSpPr/>
            <p:nvPr/>
          </p:nvSpPr>
          <p:spPr>
            <a:xfrm>
              <a:off x="1941534" y="1991667"/>
              <a:ext cx="864296" cy="86429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800" dirty="0"/>
                <a:t>10</a:t>
              </a:r>
              <a:r>
                <a:rPr lang="en-US" altLang="ko-KR" sz="1000" dirty="0"/>
                <a:t>%</a:t>
              </a:r>
              <a:endParaRPr lang="ko-KR" altLang="en-US" sz="1000" dirty="0"/>
            </a:p>
          </p:txBody>
        </p:sp>
        <p:sp>
          <p:nvSpPr>
            <p:cNvPr id="225" name="이등변 삼각형 224">
              <a:extLst>
                <a:ext uri="{FF2B5EF4-FFF2-40B4-BE49-F238E27FC236}">
                  <a16:creationId xmlns:a16="http://schemas.microsoft.com/office/drawing/2014/main" id="{1C749AA9-50BF-478B-805C-3C02F5150AB4}"/>
                </a:ext>
              </a:extLst>
            </p:cNvPr>
            <p:cNvSpPr/>
            <p:nvPr/>
          </p:nvSpPr>
          <p:spPr>
            <a:xfrm flipV="1">
              <a:off x="2255728" y="2695144"/>
              <a:ext cx="235907" cy="235907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6" name="타원 225">
              <a:extLst>
                <a:ext uri="{FF2B5EF4-FFF2-40B4-BE49-F238E27FC236}">
                  <a16:creationId xmlns:a16="http://schemas.microsoft.com/office/drawing/2014/main" id="{C32B7483-DD56-42F1-AA6D-6A750D4940FA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ellipse">
              <a:avLst/>
            </a:prstGeom>
            <a:noFill/>
            <a:ln w="444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7" name="원호 226">
              <a:extLst>
                <a:ext uri="{FF2B5EF4-FFF2-40B4-BE49-F238E27FC236}">
                  <a16:creationId xmlns:a16="http://schemas.microsoft.com/office/drawing/2014/main" id="{7AD3BC44-4F80-4190-A813-0A85CCCC1689}"/>
                </a:ext>
              </a:extLst>
            </p:cNvPr>
            <p:cNvSpPr/>
            <p:nvPr/>
          </p:nvSpPr>
          <p:spPr>
            <a:xfrm>
              <a:off x="2021942" y="2072076"/>
              <a:ext cx="703477" cy="703477"/>
            </a:xfrm>
            <a:prstGeom prst="arc">
              <a:avLst>
                <a:gd name="adj1" fmla="val 16200000"/>
                <a:gd name="adj2" fmla="val 18542603"/>
              </a:avLst>
            </a:prstGeom>
            <a:noFill/>
            <a:ln w="44450" cap="rnd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29" name="그룹 228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230" name="양쪽 모서리가 둥근 사각형 229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HAPPY </a:t>
              </a:r>
              <a:r>
                <a:rPr lang="en-US" altLang="ko-KR" sz="2400" b="1" dirty="0">
                  <a:solidFill>
                    <a:srgbClr val="FEFDA3"/>
                  </a:solidFill>
                </a:rPr>
                <a:t>HOUSE PJT</a:t>
              </a:r>
            </a:p>
          </p:txBody>
        </p:sp>
        <p:sp>
          <p:nvSpPr>
            <p:cNvPr id="231" name="도넛 230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2" name="막힌 원호 231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3" name="타원 232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4" name="자유형 233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5" name="도넛 234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36" name="TextBox 235"/>
          <p:cNvSpPr txBox="1"/>
          <p:nvPr/>
        </p:nvSpPr>
        <p:spPr>
          <a:xfrm>
            <a:off x="768350" y="1162215"/>
            <a:ext cx="2295330" cy="369332"/>
          </a:xfrm>
          <a:prstGeom prst="rect">
            <a:avLst/>
          </a:prstGeom>
          <a:solidFill>
            <a:srgbClr val="C9E4ED"/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999B6"/>
                </a:solidFill>
              </a:rPr>
              <a:t>목 차</a:t>
            </a:r>
            <a:endParaRPr lang="ko-KR" altLang="en-US" dirty="0">
              <a:ln>
                <a:solidFill>
                  <a:schemeClr val="accent4">
                    <a:lumMod val="20000"/>
                    <a:lumOff val="80000"/>
                  </a:schemeClr>
                </a:solidFill>
              </a:ln>
              <a:noFill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74650" y="1069708"/>
            <a:ext cx="2295330" cy="646331"/>
          </a:xfrm>
          <a:prstGeom prst="rect">
            <a:avLst/>
          </a:prstGeom>
          <a:solidFill>
            <a:srgbClr val="C9E4ED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999B6"/>
                </a:solidFill>
              </a:rPr>
              <a:t>00. </a:t>
            </a:r>
            <a:r>
              <a:rPr lang="ko-KR" altLang="en-US" b="1" dirty="0">
                <a:solidFill>
                  <a:srgbClr val="4999B6"/>
                </a:solidFill>
              </a:rPr>
              <a:t>목차</a:t>
            </a:r>
          </a:p>
          <a:p>
            <a:endParaRPr lang="ko-KR" altLang="en-US" dirty="0">
              <a:ln>
                <a:solidFill>
                  <a:schemeClr val="accent4">
                    <a:lumMod val="20000"/>
                    <a:lumOff val="80000"/>
                  </a:schemeClr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942412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모서리가 둥근 직사각형 23"/>
          <p:cNvSpPr/>
          <p:nvPr/>
        </p:nvSpPr>
        <p:spPr>
          <a:xfrm>
            <a:off x="1333002" y="2227492"/>
            <a:ext cx="4355190" cy="3930478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99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양쪽 모서리가 둥근 사각형 24"/>
          <p:cNvSpPr/>
          <p:nvPr/>
        </p:nvSpPr>
        <p:spPr>
          <a:xfrm flipH="1">
            <a:off x="1332998" y="2218022"/>
            <a:ext cx="4355193" cy="666907"/>
          </a:xfrm>
          <a:prstGeom prst="round2SameRect">
            <a:avLst>
              <a:gd name="adj1" fmla="val 32796"/>
              <a:gd name="adj2" fmla="val 0"/>
            </a:avLst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485134" y="2414369"/>
            <a:ext cx="13420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prstClr val="white"/>
                </a:solidFill>
              </a:rPr>
              <a:t>1) </a:t>
            </a:r>
            <a:r>
              <a:rPr lang="ko-KR" altLang="en-US" sz="1600" b="1" dirty="0">
                <a:solidFill>
                  <a:prstClr val="white"/>
                </a:solidFill>
              </a:rPr>
              <a:t>기획 배경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6608532" y="2884929"/>
            <a:ext cx="4219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prstClr val="white"/>
                </a:solidFill>
              </a:rPr>
              <a:t>01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6404643" y="2227492"/>
            <a:ext cx="4355190" cy="3930478"/>
          </a:xfrm>
          <a:prstGeom prst="roundRect">
            <a:avLst/>
          </a:prstGeom>
          <a:solidFill>
            <a:schemeClr val="bg1"/>
          </a:solidFill>
          <a:ln w="12700">
            <a:solidFill>
              <a:srgbClr val="4999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3" name="양쪽 모서리가 둥근 사각형 52"/>
          <p:cNvSpPr/>
          <p:nvPr/>
        </p:nvSpPr>
        <p:spPr>
          <a:xfrm flipH="1">
            <a:off x="6404639" y="2218022"/>
            <a:ext cx="4355193" cy="666907"/>
          </a:xfrm>
          <a:prstGeom prst="round2SameRect">
            <a:avLst>
              <a:gd name="adj1" fmla="val 32796"/>
              <a:gd name="adj2" fmla="val 0"/>
            </a:avLst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6556775" y="2414369"/>
            <a:ext cx="8595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prstClr val="white"/>
                </a:solidFill>
              </a:rPr>
              <a:t>2) </a:t>
            </a:r>
            <a:r>
              <a:rPr lang="ko-KR" altLang="en-US" sz="1600" b="1" dirty="0">
                <a:solidFill>
                  <a:prstClr val="white"/>
                </a:solidFill>
              </a:rPr>
              <a:t>목표</a:t>
            </a:r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55" name="그룹 54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56" name="양쪽 모서리가 둥근 사각형 55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HAPPY </a:t>
              </a:r>
              <a:r>
                <a:rPr lang="en-US" altLang="ko-KR" sz="2400" b="1" dirty="0">
                  <a:solidFill>
                    <a:srgbClr val="FEFDA3"/>
                  </a:solidFill>
                </a:rPr>
                <a:t>HOUSE PJT</a:t>
              </a:r>
            </a:p>
          </p:txBody>
        </p:sp>
        <p:sp>
          <p:nvSpPr>
            <p:cNvPr id="57" name="도넛 56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막힌 원호 57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타원 58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자유형 59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도넛 60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74650" y="1069708"/>
            <a:ext cx="2295330" cy="646331"/>
          </a:xfrm>
          <a:prstGeom prst="rect">
            <a:avLst/>
          </a:prstGeom>
          <a:solidFill>
            <a:srgbClr val="C9E4ED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999B6"/>
                </a:solidFill>
              </a:rPr>
              <a:t>01. </a:t>
            </a:r>
            <a:r>
              <a:rPr lang="ko-KR" altLang="en-US" b="1" dirty="0">
                <a:solidFill>
                  <a:srgbClr val="4999B6"/>
                </a:solidFill>
              </a:rPr>
              <a:t>프로젝트 개요</a:t>
            </a:r>
          </a:p>
          <a:p>
            <a:endParaRPr lang="ko-KR" altLang="en-US" dirty="0">
              <a:ln>
                <a:solidFill>
                  <a:schemeClr val="accent4">
                    <a:lumMod val="20000"/>
                    <a:lumOff val="80000"/>
                  </a:schemeClr>
                </a:solidFill>
              </a:ln>
              <a:noFill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556775" y="3298976"/>
            <a:ext cx="4203057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1600" dirty="0"/>
              <a:t>부동산 정보 제공 </a:t>
            </a:r>
            <a:r>
              <a:rPr lang="en-US" altLang="ko-KR" sz="1600" dirty="0"/>
              <a:t>(</a:t>
            </a:r>
            <a:r>
              <a:rPr lang="ko-KR" altLang="en-US" sz="1600" dirty="0"/>
              <a:t>매물 실거래가</a:t>
            </a:r>
            <a:r>
              <a:rPr lang="en-US" altLang="ko-KR" sz="1600" dirty="0"/>
              <a:t>, </a:t>
            </a:r>
            <a:r>
              <a:rPr lang="ko-KR" altLang="en-US" sz="1600" dirty="0"/>
              <a:t>지도로위치 정보 표시</a:t>
            </a:r>
            <a:r>
              <a:rPr lang="en-US" altLang="ko-KR" sz="1600" dirty="0"/>
              <a:t>, </a:t>
            </a:r>
            <a:r>
              <a:rPr lang="ko-KR" altLang="en-US" sz="1600" dirty="0"/>
              <a:t>매물 관련 정보</a:t>
            </a:r>
            <a:r>
              <a:rPr lang="en-US" altLang="ko-KR" sz="1600" dirty="0"/>
              <a:t>, </a:t>
            </a:r>
            <a:r>
              <a:rPr lang="ko-KR" altLang="en-US" sz="1600" dirty="0"/>
              <a:t>매물 검색 기능 제공</a:t>
            </a:r>
            <a:r>
              <a:rPr lang="en-US" altLang="ko-KR" sz="1600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16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1600" dirty="0"/>
              <a:t>관심지역 </a:t>
            </a:r>
            <a:r>
              <a:rPr lang="en-US" altLang="ko-KR" sz="1600" dirty="0"/>
              <a:t>(</a:t>
            </a:r>
            <a:r>
              <a:rPr lang="ko-KR" altLang="en-US" sz="1600" dirty="0"/>
              <a:t>관심지역 추가</a:t>
            </a:r>
            <a:r>
              <a:rPr lang="en-US" altLang="ko-KR" sz="1600" dirty="0"/>
              <a:t>/</a:t>
            </a:r>
            <a:r>
              <a:rPr lang="ko-KR" altLang="en-US" sz="1600" dirty="0"/>
              <a:t>삭제</a:t>
            </a:r>
            <a:r>
              <a:rPr lang="en-US" altLang="ko-KR" sz="1600" dirty="0"/>
              <a:t>, </a:t>
            </a:r>
            <a:r>
              <a:rPr lang="ko-KR" altLang="en-US" sz="1600" dirty="0"/>
              <a:t>관심지역 기반의 주택 정보</a:t>
            </a:r>
            <a:r>
              <a:rPr lang="en-US" altLang="ko-KR" sz="1600" dirty="0"/>
              <a:t>/</a:t>
            </a:r>
            <a:r>
              <a:rPr lang="ko-KR" altLang="en-US" sz="1600" dirty="0"/>
              <a:t>상권 정보 제공</a:t>
            </a:r>
            <a:r>
              <a:rPr lang="en-US" altLang="ko-KR" sz="1600" dirty="0"/>
              <a:t>)</a:t>
            </a:r>
            <a:endParaRPr lang="ko-KR" altLang="en-US" sz="1600" dirty="0"/>
          </a:p>
          <a:p>
            <a:pPr marL="342900" indent="-342900">
              <a:buFont typeface="+mj-lt"/>
              <a:buAutoNum type="arabicPeriod"/>
            </a:pPr>
            <a:endParaRPr lang="en-US" altLang="ko-KR" sz="1600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sz="1600" dirty="0"/>
              <a:t>실시간 매물 순위 </a:t>
            </a:r>
            <a:r>
              <a:rPr lang="en-US" altLang="ko-KR" sz="1600" dirty="0"/>
              <a:t>&amp; </a:t>
            </a:r>
            <a:r>
              <a:rPr lang="ko-KR" altLang="en-US" sz="1600" dirty="0"/>
              <a:t>실시간 부동산 뉴스 제공</a:t>
            </a:r>
          </a:p>
          <a:p>
            <a:pPr marL="342900" indent="-342900">
              <a:buFont typeface="+mj-lt"/>
              <a:buAutoNum type="arabicPeriod"/>
            </a:pPr>
            <a:endParaRPr lang="en-US" altLang="ko-KR" sz="1600" dirty="0"/>
          </a:p>
          <a:p>
            <a:pPr marL="342900" indent="-342900">
              <a:buFont typeface="+mj-lt"/>
              <a:buAutoNum type="arabicPeriod"/>
            </a:pPr>
            <a:endParaRPr lang="en-US" altLang="ko-KR" sz="1600" dirty="0"/>
          </a:p>
          <a:p>
            <a:pPr marL="342900" indent="-342900">
              <a:buFont typeface="+mj-lt"/>
              <a:buAutoNum type="arabicPeriod"/>
            </a:pPr>
            <a:endParaRPr lang="en-US" altLang="ko-KR" sz="1600" dirty="0"/>
          </a:p>
          <a:p>
            <a:pPr marL="342900" indent="-342900">
              <a:buFont typeface="+mj-lt"/>
              <a:buAutoNum type="arabicPeriod"/>
            </a:pPr>
            <a:endParaRPr lang="en-US" altLang="ko-KR" sz="1600" dirty="0"/>
          </a:p>
        </p:txBody>
      </p:sp>
      <p:sp>
        <p:nvSpPr>
          <p:cNvPr id="62" name="TextBox 61"/>
          <p:cNvSpPr txBox="1"/>
          <p:nvPr/>
        </p:nvSpPr>
        <p:spPr>
          <a:xfrm>
            <a:off x="1456583" y="3955172"/>
            <a:ext cx="41080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사용자들에게 부동산에 관련된 </a:t>
            </a:r>
            <a:endParaRPr lang="en-US" altLang="ko-KR" dirty="0"/>
          </a:p>
          <a:p>
            <a:pPr algn="ctr"/>
            <a:r>
              <a:rPr lang="ko-KR" altLang="en-US" dirty="0"/>
              <a:t>다양한 기능들을 편리하게 </a:t>
            </a:r>
            <a:endParaRPr lang="en-US" altLang="ko-KR" dirty="0"/>
          </a:p>
          <a:p>
            <a:pPr algn="ctr"/>
            <a:r>
              <a:rPr lang="ko-KR" altLang="en-US" dirty="0"/>
              <a:t>이용하는 서비스 제공</a:t>
            </a:r>
          </a:p>
        </p:txBody>
      </p:sp>
    </p:spTree>
    <p:extLst>
      <p:ext uri="{BB962C8B-B14F-4D97-AF65-F5344CB8AC3E}">
        <p14:creationId xmlns:p14="http://schemas.microsoft.com/office/powerpoint/2010/main" val="3848816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모서리가 둥근 직사각형 7">
            <a:extLst>
              <a:ext uri="{FF2B5EF4-FFF2-40B4-BE49-F238E27FC236}">
                <a16:creationId xmlns:a16="http://schemas.microsoft.com/office/drawing/2014/main" id="{D8C3EF7B-747D-42D3-BE67-44E8D38E1BA8}"/>
              </a:ext>
            </a:extLst>
          </p:cNvPr>
          <p:cNvSpPr/>
          <p:nvPr/>
        </p:nvSpPr>
        <p:spPr>
          <a:xfrm>
            <a:off x="374650" y="539839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374650" y="590552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614319" y="3481503"/>
            <a:ext cx="1298625" cy="1554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2020.06.11(</a:t>
            </a:r>
            <a:r>
              <a:rPr lang="ko-KR" altLang="en-US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목</a:t>
            </a: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기능명세서 작성</a:t>
            </a: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ERD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작성</a:t>
            </a: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구축 및 템플릿  적용</a:t>
            </a: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기능별 역할 분담</a:t>
            </a: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API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문서 작성</a:t>
            </a: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8" name="타원 47"/>
          <p:cNvSpPr/>
          <p:nvPr/>
        </p:nvSpPr>
        <p:spPr>
          <a:xfrm>
            <a:off x="2063258" y="2550905"/>
            <a:ext cx="439700" cy="479199"/>
          </a:xfrm>
          <a:prstGeom prst="ellipse">
            <a:avLst/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3556719" y="4709005"/>
            <a:ext cx="439700" cy="479199"/>
            <a:chOff x="2069418" y="3105945"/>
            <a:chExt cx="536224" cy="536224"/>
          </a:xfrm>
        </p:grpSpPr>
        <p:sp>
          <p:nvSpPr>
            <p:cNvPr id="50" name="타원 49"/>
            <p:cNvSpPr/>
            <p:nvPr/>
          </p:nvSpPr>
          <p:spPr>
            <a:xfrm>
              <a:off x="2069418" y="3105945"/>
              <a:ext cx="536224" cy="536224"/>
            </a:xfrm>
            <a:prstGeom prst="ellipse">
              <a:avLst/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51" name="Group 14"/>
            <p:cNvGrpSpPr>
              <a:grpSpLocks noChangeAspect="1"/>
            </p:cNvGrpSpPr>
            <p:nvPr/>
          </p:nvGrpSpPr>
          <p:grpSpPr bwMode="auto">
            <a:xfrm flipH="1">
              <a:off x="2190492" y="3253612"/>
              <a:ext cx="283987" cy="240890"/>
              <a:chOff x="3723" y="3943"/>
              <a:chExt cx="626" cy="531"/>
            </a:xfrm>
            <a:solidFill>
              <a:schemeClr val="bg1"/>
            </a:solidFill>
          </p:grpSpPr>
          <p:sp>
            <p:nvSpPr>
              <p:cNvPr id="52" name="Freeform 16"/>
              <p:cNvSpPr>
                <a:spLocks noEditPoints="1"/>
              </p:cNvSpPr>
              <p:nvPr/>
            </p:nvSpPr>
            <p:spPr bwMode="auto">
              <a:xfrm>
                <a:off x="3723" y="3943"/>
                <a:ext cx="626" cy="531"/>
              </a:xfrm>
              <a:custGeom>
                <a:avLst/>
                <a:gdLst>
                  <a:gd name="T0" fmla="*/ 1532 w 3756"/>
                  <a:gd name="T1" fmla="*/ 2536 h 3186"/>
                  <a:gd name="T2" fmla="*/ 1516 w 3756"/>
                  <a:gd name="T3" fmla="*/ 2550 h 3186"/>
                  <a:gd name="T4" fmla="*/ 1450 w 3756"/>
                  <a:gd name="T5" fmla="*/ 2904 h 3186"/>
                  <a:gd name="T6" fmla="*/ 1457 w 3756"/>
                  <a:gd name="T7" fmla="*/ 2929 h 3186"/>
                  <a:gd name="T8" fmla="*/ 1481 w 3756"/>
                  <a:gd name="T9" fmla="*/ 2941 h 3186"/>
                  <a:gd name="T10" fmla="*/ 2288 w 3756"/>
                  <a:gd name="T11" fmla="*/ 2937 h 3186"/>
                  <a:gd name="T12" fmla="*/ 2304 w 3756"/>
                  <a:gd name="T13" fmla="*/ 2921 h 3186"/>
                  <a:gd name="T14" fmla="*/ 2306 w 3756"/>
                  <a:gd name="T15" fmla="*/ 2905 h 3186"/>
                  <a:gd name="T16" fmla="*/ 2243 w 3756"/>
                  <a:gd name="T17" fmla="*/ 2560 h 3186"/>
                  <a:gd name="T18" fmla="*/ 2233 w 3756"/>
                  <a:gd name="T19" fmla="*/ 2542 h 3186"/>
                  <a:gd name="T20" fmla="*/ 2214 w 3756"/>
                  <a:gd name="T21" fmla="*/ 2534 h 3186"/>
                  <a:gd name="T22" fmla="*/ 585 w 3756"/>
                  <a:gd name="T23" fmla="*/ 305 h 3186"/>
                  <a:gd name="T24" fmla="*/ 560 w 3756"/>
                  <a:gd name="T25" fmla="*/ 314 h 3186"/>
                  <a:gd name="T26" fmla="*/ 544 w 3756"/>
                  <a:gd name="T27" fmla="*/ 336 h 3186"/>
                  <a:gd name="T28" fmla="*/ 542 w 3756"/>
                  <a:gd name="T29" fmla="*/ 1890 h 3186"/>
                  <a:gd name="T30" fmla="*/ 553 w 3756"/>
                  <a:gd name="T31" fmla="*/ 1921 h 3186"/>
                  <a:gd name="T32" fmla="*/ 3188 w 3756"/>
                  <a:gd name="T33" fmla="*/ 1930 h 3186"/>
                  <a:gd name="T34" fmla="*/ 3211 w 3756"/>
                  <a:gd name="T35" fmla="*/ 1906 h 3186"/>
                  <a:gd name="T36" fmla="*/ 3214 w 3756"/>
                  <a:gd name="T37" fmla="*/ 350 h 3186"/>
                  <a:gd name="T38" fmla="*/ 3206 w 3756"/>
                  <a:gd name="T39" fmla="*/ 324 h 3186"/>
                  <a:gd name="T40" fmla="*/ 3185 w 3756"/>
                  <a:gd name="T41" fmla="*/ 308 h 3186"/>
                  <a:gd name="T42" fmla="*/ 585 w 3756"/>
                  <a:gd name="T43" fmla="*/ 305 h 3186"/>
                  <a:gd name="T44" fmla="*/ 3170 w 3756"/>
                  <a:gd name="T45" fmla="*/ 0 h 3186"/>
                  <a:gd name="T46" fmla="*/ 3263 w 3756"/>
                  <a:gd name="T47" fmla="*/ 13 h 3186"/>
                  <a:gd name="T48" fmla="*/ 3346 w 3756"/>
                  <a:gd name="T49" fmla="*/ 48 h 3186"/>
                  <a:gd name="T50" fmla="*/ 3418 w 3756"/>
                  <a:gd name="T51" fmla="*/ 103 h 3186"/>
                  <a:gd name="T52" fmla="*/ 3473 w 3756"/>
                  <a:gd name="T53" fmla="*/ 173 h 3186"/>
                  <a:gd name="T54" fmla="*/ 3508 w 3756"/>
                  <a:gd name="T55" fmla="*/ 256 h 3186"/>
                  <a:gd name="T56" fmla="*/ 3520 w 3756"/>
                  <a:gd name="T57" fmla="*/ 350 h 3186"/>
                  <a:gd name="T58" fmla="*/ 3518 w 3756"/>
                  <a:gd name="T59" fmla="*/ 1931 h 3186"/>
                  <a:gd name="T60" fmla="*/ 3500 w 3756"/>
                  <a:gd name="T61" fmla="*/ 2009 h 3186"/>
                  <a:gd name="T62" fmla="*/ 3516 w 3756"/>
                  <a:gd name="T63" fmla="*/ 2049 h 3186"/>
                  <a:gd name="T64" fmla="*/ 3754 w 3756"/>
                  <a:gd name="T65" fmla="*/ 3006 h 3186"/>
                  <a:gd name="T66" fmla="*/ 3753 w 3756"/>
                  <a:gd name="T67" fmla="*/ 3060 h 3186"/>
                  <a:gd name="T68" fmla="*/ 3729 w 3756"/>
                  <a:gd name="T69" fmla="*/ 3116 h 3186"/>
                  <a:gd name="T70" fmla="*/ 3687 w 3756"/>
                  <a:gd name="T71" fmla="*/ 3158 h 3186"/>
                  <a:gd name="T72" fmla="*/ 3631 w 3756"/>
                  <a:gd name="T73" fmla="*/ 3182 h 3186"/>
                  <a:gd name="T74" fmla="*/ 157 w 3756"/>
                  <a:gd name="T75" fmla="*/ 3186 h 3186"/>
                  <a:gd name="T76" fmla="*/ 101 w 3756"/>
                  <a:gd name="T77" fmla="*/ 3175 h 3186"/>
                  <a:gd name="T78" fmla="*/ 52 w 3756"/>
                  <a:gd name="T79" fmla="*/ 3146 h 3186"/>
                  <a:gd name="T80" fmla="*/ 18 w 3756"/>
                  <a:gd name="T81" fmla="*/ 3101 h 3186"/>
                  <a:gd name="T82" fmla="*/ 1 w 3756"/>
                  <a:gd name="T83" fmla="*/ 3047 h 3186"/>
                  <a:gd name="T84" fmla="*/ 5 w 3756"/>
                  <a:gd name="T85" fmla="*/ 2991 h 3186"/>
                  <a:gd name="T86" fmla="*/ 247 w 3756"/>
                  <a:gd name="T87" fmla="*/ 2028 h 3186"/>
                  <a:gd name="T88" fmla="*/ 245 w 3756"/>
                  <a:gd name="T89" fmla="*/ 1970 h 3186"/>
                  <a:gd name="T90" fmla="*/ 236 w 3756"/>
                  <a:gd name="T91" fmla="*/ 1890 h 3186"/>
                  <a:gd name="T92" fmla="*/ 239 w 3756"/>
                  <a:gd name="T93" fmla="*/ 302 h 3186"/>
                  <a:gd name="T94" fmla="*/ 263 w 3756"/>
                  <a:gd name="T95" fmla="*/ 214 h 3186"/>
                  <a:gd name="T96" fmla="*/ 308 w 3756"/>
                  <a:gd name="T97" fmla="*/ 136 h 3186"/>
                  <a:gd name="T98" fmla="*/ 372 w 3756"/>
                  <a:gd name="T99" fmla="*/ 73 h 3186"/>
                  <a:gd name="T100" fmla="*/ 450 w 3756"/>
                  <a:gd name="T101" fmla="*/ 27 h 3186"/>
                  <a:gd name="T102" fmla="*/ 538 w 3756"/>
                  <a:gd name="T103" fmla="*/ 3 h 3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756" h="3186">
                    <a:moveTo>
                      <a:pt x="1542" y="2534"/>
                    </a:moveTo>
                    <a:lnTo>
                      <a:pt x="1532" y="2536"/>
                    </a:lnTo>
                    <a:lnTo>
                      <a:pt x="1523" y="2542"/>
                    </a:lnTo>
                    <a:lnTo>
                      <a:pt x="1516" y="2550"/>
                    </a:lnTo>
                    <a:lnTo>
                      <a:pt x="1513" y="2560"/>
                    </a:lnTo>
                    <a:lnTo>
                      <a:pt x="1450" y="2904"/>
                    </a:lnTo>
                    <a:lnTo>
                      <a:pt x="1451" y="2917"/>
                    </a:lnTo>
                    <a:lnTo>
                      <a:pt x="1457" y="2929"/>
                    </a:lnTo>
                    <a:lnTo>
                      <a:pt x="1467" y="2937"/>
                    </a:lnTo>
                    <a:lnTo>
                      <a:pt x="1481" y="2941"/>
                    </a:lnTo>
                    <a:lnTo>
                      <a:pt x="2275" y="2941"/>
                    </a:lnTo>
                    <a:lnTo>
                      <a:pt x="2288" y="2937"/>
                    </a:lnTo>
                    <a:lnTo>
                      <a:pt x="2297" y="2932"/>
                    </a:lnTo>
                    <a:lnTo>
                      <a:pt x="2304" y="2921"/>
                    </a:lnTo>
                    <a:lnTo>
                      <a:pt x="2306" y="2909"/>
                    </a:lnTo>
                    <a:lnTo>
                      <a:pt x="2306" y="2905"/>
                    </a:lnTo>
                    <a:lnTo>
                      <a:pt x="2305" y="2901"/>
                    </a:lnTo>
                    <a:lnTo>
                      <a:pt x="2243" y="2560"/>
                    </a:lnTo>
                    <a:lnTo>
                      <a:pt x="2240" y="2550"/>
                    </a:lnTo>
                    <a:lnTo>
                      <a:pt x="2233" y="2542"/>
                    </a:lnTo>
                    <a:lnTo>
                      <a:pt x="2224" y="2536"/>
                    </a:lnTo>
                    <a:lnTo>
                      <a:pt x="2214" y="2534"/>
                    </a:lnTo>
                    <a:lnTo>
                      <a:pt x="1542" y="2534"/>
                    </a:lnTo>
                    <a:close/>
                    <a:moveTo>
                      <a:pt x="585" y="305"/>
                    </a:moveTo>
                    <a:lnTo>
                      <a:pt x="571" y="308"/>
                    </a:lnTo>
                    <a:lnTo>
                      <a:pt x="560" y="314"/>
                    </a:lnTo>
                    <a:lnTo>
                      <a:pt x="550" y="324"/>
                    </a:lnTo>
                    <a:lnTo>
                      <a:pt x="544" y="336"/>
                    </a:lnTo>
                    <a:lnTo>
                      <a:pt x="542" y="350"/>
                    </a:lnTo>
                    <a:lnTo>
                      <a:pt x="542" y="1890"/>
                    </a:lnTo>
                    <a:lnTo>
                      <a:pt x="544" y="1906"/>
                    </a:lnTo>
                    <a:lnTo>
                      <a:pt x="553" y="1921"/>
                    </a:lnTo>
                    <a:lnTo>
                      <a:pt x="567" y="1930"/>
                    </a:lnTo>
                    <a:lnTo>
                      <a:pt x="3188" y="1930"/>
                    </a:lnTo>
                    <a:lnTo>
                      <a:pt x="3202" y="1921"/>
                    </a:lnTo>
                    <a:lnTo>
                      <a:pt x="3211" y="1906"/>
                    </a:lnTo>
                    <a:lnTo>
                      <a:pt x="3214" y="1890"/>
                    </a:lnTo>
                    <a:lnTo>
                      <a:pt x="3214" y="350"/>
                    </a:lnTo>
                    <a:lnTo>
                      <a:pt x="3212" y="336"/>
                    </a:lnTo>
                    <a:lnTo>
                      <a:pt x="3206" y="324"/>
                    </a:lnTo>
                    <a:lnTo>
                      <a:pt x="3196" y="314"/>
                    </a:lnTo>
                    <a:lnTo>
                      <a:pt x="3185" y="308"/>
                    </a:lnTo>
                    <a:lnTo>
                      <a:pt x="3170" y="305"/>
                    </a:lnTo>
                    <a:lnTo>
                      <a:pt x="585" y="305"/>
                    </a:lnTo>
                    <a:close/>
                    <a:moveTo>
                      <a:pt x="585" y="0"/>
                    </a:moveTo>
                    <a:lnTo>
                      <a:pt x="3170" y="0"/>
                    </a:lnTo>
                    <a:lnTo>
                      <a:pt x="3218" y="3"/>
                    </a:lnTo>
                    <a:lnTo>
                      <a:pt x="3263" y="13"/>
                    </a:lnTo>
                    <a:lnTo>
                      <a:pt x="3306" y="27"/>
                    </a:lnTo>
                    <a:lnTo>
                      <a:pt x="3346" y="48"/>
                    </a:lnTo>
                    <a:lnTo>
                      <a:pt x="3384" y="73"/>
                    </a:lnTo>
                    <a:lnTo>
                      <a:pt x="3418" y="103"/>
                    </a:lnTo>
                    <a:lnTo>
                      <a:pt x="3448" y="136"/>
                    </a:lnTo>
                    <a:lnTo>
                      <a:pt x="3473" y="173"/>
                    </a:lnTo>
                    <a:lnTo>
                      <a:pt x="3493" y="214"/>
                    </a:lnTo>
                    <a:lnTo>
                      <a:pt x="3508" y="256"/>
                    </a:lnTo>
                    <a:lnTo>
                      <a:pt x="3517" y="302"/>
                    </a:lnTo>
                    <a:lnTo>
                      <a:pt x="3520" y="350"/>
                    </a:lnTo>
                    <a:lnTo>
                      <a:pt x="3520" y="1890"/>
                    </a:lnTo>
                    <a:lnTo>
                      <a:pt x="3518" y="1931"/>
                    </a:lnTo>
                    <a:lnTo>
                      <a:pt x="3510" y="1970"/>
                    </a:lnTo>
                    <a:lnTo>
                      <a:pt x="3500" y="2009"/>
                    </a:lnTo>
                    <a:lnTo>
                      <a:pt x="3509" y="2028"/>
                    </a:lnTo>
                    <a:lnTo>
                      <a:pt x="3516" y="2049"/>
                    </a:lnTo>
                    <a:lnTo>
                      <a:pt x="3749" y="2983"/>
                    </a:lnTo>
                    <a:lnTo>
                      <a:pt x="3754" y="3006"/>
                    </a:lnTo>
                    <a:lnTo>
                      <a:pt x="3756" y="3029"/>
                    </a:lnTo>
                    <a:lnTo>
                      <a:pt x="3753" y="3060"/>
                    </a:lnTo>
                    <a:lnTo>
                      <a:pt x="3743" y="3090"/>
                    </a:lnTo>
                    <a:lnTo>
                      <a:pt x="3729" y="3116"/>
                    </a:lnTo>
                    <a:lnTo>
                      <a:pt x="3710" y="3140"/>
                    </a:lnTo>
                    <a:lnTo>
                      <a:pt x="3687" y="3158"/>
                    </a:lnTo>
                    <a:lnTo>
                      <a:pt x="3660" y="3173"/>
                    </a:lnTo>
                    <a:lnTo>
                      <a:pt x="3631" y="3182"/>
                    </a:lnTo>
                    <a:lnTo>
                      <a:pt x="3599" y="3186"/>
                    </a:lnTo>
                    <a:lnTo>
                      <a:pt x="157" y="3186"/>
                    </a:lnTo>
                    <a:lnTo>
                      <a:pt x="129" y="3183"/>
                    </a:lnTo>
                    <a:lnTo>
                      <a:pt x="101" y="3175"/>
                    </a:lnTo>
                    <a:lnTo>
                      <a:pt x="75" y="3163"/>
                    </a:lnTo>
                    <a:lnTo>
                      <a:pt x="52" y="3146"/>
                    </a:lnTo>
                    <a:lnTo>
                      <a:pt x="33" y="3125"/>
                    </a:lnTo>
                    <a:lnTo>
                      <a:pt x="18" y="3101"/>
                    </a:lnTo>
                    <a:lnTo>
                      <a:pt x="7" y="3075"/>
                    </a:lnTo>
                    <a:lnTo>
                      <a:pt x="1" y="3047"/>
                    </a:lnTo>
                    <a:lnTo>
                      <a:pt x="0" y="3019"/>
                    </a:lnTo>
                    <a:lnTo>
                      <a:pt x="5" y="2991"/>
                    </a:lnTo>
                    <a:lnTo>
                      <a:pt x="240" y="2049"/>
                    </a:lnTo>
                    <a:lnTo>
                      <a:pt x="247" y="2028"/>
                    </a:lnTo>
                    <a:lnTo>
                      <a:pt x="256" y="2009"/>
                    </a:lnTo>
                    <a:lnTo>
                      <a:pt x="245" y="1970"/>
                    </a:lnTo>
                    <a:lnTo>
                      <a:pt x="238" y="1931"/>
                    </a:lnTo>
                    <a:lnTo>
                      <a:pt x="236" y="1890"/>
                    </a:lnTo>
                    <a:lnTo>
                      <a:pt x="236" y="350"/>
                    </a:lnTo>
                    <a:lnTo>
                      <a:pt x="239" y="302"/>
                    </a:lnTo>
                    <a:lnTo>
                      <a:pt x="248" y="256"/>
                    </a:lnTo>
                    <a:lnTo>
                      <a:pt x="263" y="214"/>
                    </a:lnTo>
                    <a:lnTo>
                      <a:pt x="283" y="173"/>
                    </a:lnTo>
                    <a:lnTo>
                      <a:pt x="308" y="136"/>
                    </a:lnTo>
                    <a:lnTo>
                      <a:pt x="338" y="103"/>
                    </a:lnTo>
                    <a:lnTo>
                      <a:pt x="372" y="73"/>
                    </a:lnTo>
                    <a:lnTo>
                      <a:pt x="409" y="48"/>
                    </a:lnTo>
                    <a:lnTo>
                      <a:pt x="450" y="27"/>
                    </a:lnTo>
                    <a:lnTo>
                      <a:pt x="493" y="13"/>
                    </a:lnTo>
                    <a:lnTo>
                      <a:pt x="538" y="3"/>
                    </a:lnTo>
                    <a:lnTo>
                      <a:pt x="5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3" name="Freeform 17"/>
              <p:cNvSpPr>
                <a:spLocks/>
              </p:cNvSpPr>
              <p:nvPr/>
            </p:nvSpPr>
            <p:spPr bwMode="auto">
              <a:xfrm>
                <a:off x="3982" y="4071"/>
                <a:ext cx="108" cy="109"/>
              </a:xfrm>
              <a:custGeom>
                <a:avLst/>
                <a:gdLst>
                  <a:gd name="T0" fmla="*/ 49 w 654"/>
                  <a:gd name="T1" fmla="*/ 0 h 654"/>
                  <a:gd name="T2" fmla="*/ 63 w 654"/>
                  <a:gd name="T3" fmla="*/ 2 h 654"/>
                  <a:gd name="T4" fmla="*/ 515 w 654"/>
                  <a:gd name="T5" fmla="*/ 174 h 654"/>
                  <a:gd name="T6" fmla="*/ 527 w 654"/>
                  <a:gd name="T7" fmla="*/ 181 h 654"/>
                  <a:gd name="T8" fmla="*/ 536 w 654"/>
                  <a:gd name="T9" fmla="*/ 192 h 654"/>
                  <a:gd name="T10" fmla="*/ 542 w 654"/>
                  <a:gd name="T11" fmla="*/ 205 h 654"/>
                  <a:gd name="T12" fmla="*/ 544 w 654"/>
                  <a:gd name="T13" fmla="*/ 220 h 654"/>
                  <a:gd name="T14" fmla="*/ 541 w 654"/>
                  <a:gd name="T15" fmla="*/ 234 h 654"/>
                  <a:gd name="T16" fmla="*/ 534 w 654"/>
                  <a:gd name="T17" fmla="*/ 247 h 654"/>
                  <a:gd name="T18" fmla="*/ 524 w 654"/>
                  <a:gd name="T19" fmla="*/ 256 h 654"/>
                  <a:gd name="T20" fmla="*/ 510 w 654"/>
                  <a:gd name="T21" fmla="*/ 262 h 654"/>
                  <a:gd name="T22" fmla="*/ 412 w 654"/>
                  <a:gd name="T23" fmla="*/ 289 h 654"/>
                  <a:gd name="T24" fmla="*/ 641 w 654"/>
                  <a:gd name="T25" fmla="*/ 518 h 654"/>
                  <a:gd name="T26" fmla="*/ 649 w 654"/>
                  <a:gd name="T27" fmla="*/ 529 h 654"/>
                  <a:gd name="T28" fmla="*/ 654 w 654"/>
                  <a:gd name="T29" fmla="*/ 543 h 654"/>
                  <a:gd name="T30" fmla="*/ 654 w 654"/>
                  <a:gd name="T31" fmla="*/ 558 h 654"/>
                  <a:gd name="T32" fmla="*/ 649 w 654"/>
                  <a:gd name="T33" fmla="*/ 572 h 654"/>
                  <a:gd name="T34" fmla="*/ 641 w 654"/>
                  <a:gd name="T35" fmla="*/ 583 h 654"/>
                  <a:gd name="T36" fmla="*/ 583 w 654"/>
                  <a:gd name="T37" fmla="*/ 641 h 654"/>
                  <a:gd name="T38" fmla="*/ 571 w 654"/>
                  <a:gd name="T39" fmla="*/ 649 h 654"/>
                  <a:gd name="T40" fmla="*/ 557 w 654"/>
                  <a:gd name="T41" fmla="*/ 654 h 654"/>
                  <a:gd name="T42" fmla="*/ 543 w 654"/>
                  <a:gd name="T43" fmla="*/ 654 h 654"/>
                  <a:gd name="T44" fmla="*/ 530 w 654"/>
                  <a:gd name="T45" fmla="*/ 649 h 654"/>
                  <a:gd name="T46" fmla="*/ 517 w 654"/>
                  <a:gd name="T47" fmla="*/ 641 h 654"/>
                  <a:gd name="T48" fmla="*/ 289 w 654"/>
                  <a:gd name="T49" fmla="*/ 412 h 654"/>
                  <a:gd name="T50" fmla="*/ 262 w 654"/>
                  <a:gd name="T51" fmla="*/ 510 h 654"/>
                  <a:gd name="T52" fmla="*/ 256 w 654"/>
                  <a:gd name="T53" fmla="*/ 524 h 654"/>
                  <a:gd name="T54" fmla="*/ 246 w 654"/>
                  <a:gd name="T55" fmla="*/ 534 h 654"/>
                  <a:gd name="T56" fmla="*/ 234 w 654"/>
                  <a:gd name="T57" fmla="*/ 541 h 654"/>
                  <a:gd name="T58" fmla="*/ 220 w 654"/>
                  <a:gd name="T59" fmla="*/ 544 h 654"/>
                  <a:gd name="T60" fmla="*/ 205 w 654"/>
                  <a:gd name="T61" fmla="*/ 543 h 654"/>
                  <a:gd name="T62" fmla="*/ 192 w 654"/>
                  <a:gd name="T63" fmla="*/ 536 h 654"/>
                  <a:gd name="T64" fmla="*/ 181 w 654"/>
                  <a:gd name="T65" fmla="*/ 527 h 654"/>
                  <a:gd name="T66" fmla="*/ 174 w 654"/>
                  <a:gd name="T67" fmla="*/ 515 h 654"/>
                  <a:gd name="T68" fmla="*/ 3 w 654"/>
                  <a:gd name="T69" fmla="*/ 62 h 654"/>
                  <a:gd name="T70" fmla="*/ 0 w 654"/>
                  <a:gd name="T71" fmla="*/ 50 h 654"/>
                  <a:gd name="T72" fmla="*/ 0 w 654"/>
                  <a:gd name="T73" fmla="*/ 36 h 654"/>
                  <a:gd name="T74" fmla="*/ 5 w 654"/>
                  <a:gd name="T75" fmla="*/ 24 h 654"/>
                  <a:gd name="T76" fmla="*/ 14 w 654"/>
                  <a:gd name="T77" fmla="*/ 13 h 654"/>
                  <a:gd name="T78" fmla="*/ 24 w 654"/>
                  <a:gd name="T79" fmla="*/ 5 h 654"/>
                  <a:gd name="T80" fmla="*/ 37 w 654"/>
                  <a:gd name="T81" fmla="*/ 1 h 654"/>
                  <a:gd name="T82" fmla="*/ 49 w 654"/>
                  <a:gd name="T83" fmla="*/ 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54" h="654">
                    <a:moveTo>
                      <a:pt x="49" y="0"/>
                    </a:moveTo>
                    <a:lnTo>
                      <a:pt x="63" y="2"/>
                    </a:lnTo>
                    <a:lnTo>
                      <a:pt x="515" y="174"/>
                    </a:lnTo>
                    <a:lnTo>
                      <a:pt x="527" y="181"/>
                    </a:lnTo>
                    <a:lnTo>
                      <a:pt x="536" y="192"/>
                    </a:lnTo>
                    <a:lnTo>
                      <a:pt x="542" y="205"/>
                    </a:lnTo>
                    <a:lnTo>
                      <a:pt x="544" y="220"/>
                    </a:lnTo>
                    <a:lnTo>
                      <a:pt x="541" y="234"/>
                    </a:lnTo>
                    <a:lnTo>
                      <a:pt x="534" y="247"/>
                    </a:lnTo>
                    <a:lnTo>
                      <a:pt x="524" y="256"/>
                    </a:lnTo>
                    <a:lnTo>
                      <a:pt x="510" y="262"/>
                    </a:lnTo>
                    <a:lnTo>
                      <a:pt x="412" y="289"/>
                    </a:lnTo>
                    <a:lnTo>
                      <a:pt x="641" y="518"/>
                    </a:lnTo>
                    <a:lnTo>
                      <a:pt x="649" y="529"/>
                    </a:lnTo>
                    <a:lnTo>
                      <a:pt x="654" y="543"/>
                    </a:lnTo>
                    <a:lnTo>
                      <a:pt x="654" y="558"/>
                    </a:lnTo>
                    <a:lnTo>
                      <a:pt x="649" y="572"/>
                    </a:lnTo>
                    <a:lnTo>
                      <a:pt x="641" y="583"/>
                    </a:lnTo>
                    <a:lnTo>
                      <a:pt x="583" y="641"/>
                    </a:lnTo>
                    <a:lnTo>
                      <a:pt x="571" y="649"/>
                    </a:lnTo>
                    <a:lnTo>
                      <a:pt x="557" y="654"/>
                    </a:lnTo>
                    <a:lnTo>
                      <a:pt x="543" y="654"/>
                    </a:lnTo>
                    <a:lnTo>
                      <a:pt x="530" y="649"/>
                    </a:lnTo>
                    <a:lnTo>
                      <a:pt x="517" y="641"/>
                    </a:lnTo>
                    <a:lnTo>
                      <a:pt x="289" y="412"/>
                    </a:lnTo>
                    <a:lnTo>
                      <a:pt x="262" y="510"/>
                    </a:lnTo>
                    <a:lnTo>
                      <a:pt x="256" y="524"/>
                    </a:lnTo>
                    <a:lnTo>
                      <a:pt x="246" y="534"/>
                    </a:lnTo>
                    <a:lnTo>
                      <a:pt x="234" y="541"/>
                    </a:lnTo>
                    <a:lnTo>
                      <a:pt x="220" y="544"/>
                    </a:lnTo>
                    <a:lnTo>
                      <a:pt x="205" y="543"/>
                    </a:lnTo>
                    <a:lnTo>
                      <a:pt x="192" y="536"/>
                    </a:lnTo>
                    <a:lnTo>
                      <a:pt x="181" y="527"/>
                    </a:lnTo>
                    <a:lnTo>
                      <a:pt x="174" y="515"/>
                    </a:lnTo>
                    <a:lnTo>
                      <a:pt x="3" y="62"/>
                    </a:lnTo>
                    <a:lnTo>
                      <a:pt x="0" y="50"/>
                    </a:lnTo>
                    <a:lnTo>
                      <a:pt x="0" y="36"/>
                    </a:lnTo>
                    <a:lnTo>
                      <a:pt x="5" y="24"/>
                    </a:lnTo>
                    <a:lnTo>
                      <a:pt x="14" y="13"/>
                    </a:lnTo>
                    <a:lnTo>
                      <a:pt x="24" y="5"/>
                    </a:lnTo>
                    <a:lnTo>
                      <a:pt x="37" y="1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62" name="Freeform 11"/>
          <p:cNvSpPr>
            <a:spLocks noEditPoints="1"/>
          </p:cNvSpPr>
          <p:nvPr/>
        </p:nvSpPr>
        <p:spPr bwMode="auto">
          <a:xfrm flipH="1">
            <a:off x="2195030" y="2672655"/>
            <a:ext cx="176156" cy="235698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1" name="그룹 80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82" name="양쪽 모서리가 둥근 사각형 81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HAPPY </a:t>
              </a:r>
              <a:r>
                <a:rPr lang="en-US" altLang="ko-KR" sz="2400" b="1" dirty="0">
                  <a:solidFill>
                    <a:srgbClr val="FEFDA3"/>
                  </a:solidFill>
                </a:rPr>
                <a:t>HOUSE PJT</a:t>
              </a:r>
            </a:p>
          </p:txBody>
        </p:sp>
        <p:sp>
          <p:nvSpPr>
            <p:cNvPr id="83" name="도넛 82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막힌 원호 83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타원 84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자유형 85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도넛 86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374650" y="1069708"/>
            <a:ext cx="229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999B6"/>
                </a:solidFill>
              </a:rPr>
              <a:t>02. </a:t>
            </a:r>
            <a:r>
              <a:rPr lang="ko-KR" altLang="en-US" b="1" dirty="0">
                <a:solidFill>
                  <a:srgbClr val="4999B6"/>
                </a:solidFill>
              </a:rPr>
              <a:t>일정</a:t>
            </a:r>
          </a:p>
          <a:p>
            <a:endParaRPr lang="ko-KR" altLang="en-US" dirty="0">
              <a:ln>
                <a:solidFill>
                  <a:schemeClr val="accent4">
                    <a:lumMod val="20000"/>
                    <a:lumOff val="80000"/>
                  </a:schemeClr>
                </a:solidFill>
              </a:ln>
              <a:noFill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9ED2FF6D-4B04-44EC-84ED-A897A43861CF}"/>
              </a:ext>
            </a:extLst>
          </p:cNvPr>
          <p:cNvGrpSpPr/>
          <p:nvPr/>
        </p:nvGrpSpPr>
        <p:grpSpPr>
          <a:xfrm>
            <a:off x="6590686" y="4709004"/>
            <a:ext cx="439700" cy="479199"/>
            <a:chOff x="2104620" y="4162776"/>
            <a:chExt cx="536224" cy="536224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086F50F2-8454-44F9-914A-5D5EB27BF476}"/>
                </a:ext>
              </a:extLst>
            </p:cNvPr>
            <p:cNvSpPr/>
            <p:nvPr/>
          </p:nvSpPr>
          <p:spPr>
            <a:xfrm>
              <a:off x="2104620" y="4162776"/>
              <a:ext cx="536224" cy="536224"/>
            </a:xfrm>
            <a:prstGeom prst="ellipse">
              <a:avLst/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2789B379-085F-48B3-B986-28FAEB06CAF5}"/>
                </a:ext>
              </a:extLst>
            </p:cNvPr>
            <p:cNvGrpSpPr/>
            <p:nvPr/>
          </p:nvGrpSpPr>
          <p:grpSpPr>
            <a:xfrm flipH="1">
              <a:off x="2256695" y="4288341"/>
              <a:ext cx="219494" cy="243283"/>
              <a:chOff x="4006850" y="1601788"/>
              <a:chExt cx="322263" cy="357188"/>
            </a:xfrm>
            <a:solidFill>
              <a:schemeClr val="bg1"/>
            </a:solidFill>
          </p:grpSpPr>
          <p:sp>
            <p:nvSpPr>
              <p:cNvPr id="91" name="Freeform 17">
                <a:extLst>
                  <a:ext uri="{FF2B5EF4-FFF2-40B4-BE49-F238E27FC236}">
                    <a16:creationId xmlns:a16="http://schemas.microsoft.com/office/drawing/2014/main" id="{BB8C1DE0-72B2-4F62-8D77-746E11176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2" name="Freeform 18">
                <a:extLst>
                  <a:ext uri="{FF2B5EF4-FFF2-40B4-BE49-F238E27FC236}">
                    <a16:creationId xmlns:a16="http://schemas.microsoft.com/office/drawing/2014/main" id="{B6E01E45-77EA-4861-8159-B95D09451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6850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3" name="Freeform 19">
                <a:extLst>
                  <a:ext uri="{FF2B5EF4-FFF2-40B4-BE49-F238E27FC236}">
                    <a16:creationId xmlns:a16="http://schemas.microsoft.com/office/drawing/2014/main" id="{6D288229-BA72-452F-A8C9-BB2EFC755E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0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4" name="Freeform 20">
                <a:extLst>
                  <a:ext uri="{FF2B5EF4-FFF2-40B4-BE49-F238E27FC236}">
                    <a16:creationId xmlns:a16="http://schemas.microsoft.com/office/drawing/2014/main" id="{A5183B50-DECE-49B4-991D-46EC9DD15D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5" name="Freeform 21">
                <a:extLst>
                  <a:ext uri="{FF2B5EF4-FFF2-40B4-BE49-F238E27FC236}">
                    <a16:creationId xmlns:a16="http://schemas.microsoft.com/office/drawing/2014/main" id="{B8AF5857-2007-4754-A42F-DC6C9A7BC7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33" name="그룹 132">
            <a:extLst>
              <a:ext uri="{FF2B5EF4-FFF2-40B4-BE49-F238E27FC236}">
                <a16:creationId xmlns:a16="http://schemas.microsoft.com/office/drawing/2014/main" id="{DD5400D5-4BEB-46CB-9C68-3088B923FF77}"/>
              </a:ext>
            </a:extLst>
          </p:cNvPr>
          <p:cNvGrpSpPr/>
          <p:nvPr/>
        </p:nvGrpSpPr>
        <p:grpSpPr>
          <a:xfrm>
            <a:off x="8120201" y="2550195"/>
            <a:ext cx="439700" cy="479199"/>
            <a:chOff x="2069418" y="3105945"/>
            <a:chExt cx="536224" cy="536224"/>
          </a:xfrm>
        </p:grpSpPr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4614F45E-EF02-4F1F-8C46-9B699EC93A9A}"/>
                </a:ext>
              </a:extLst>
            </p:cNvPr>
            <p:cNvSpPr/>
            <p:nvPr/>
          </p:nvSpPr>
          <p:spPr>
            <a:xfrm>
              <a:off x="2069418" y="3105945"/>
              <a:ext cx="536224" cy="536224"/>
            </a:xfrm>
            <a:prstGeom prst="ellipse">
              <a:avLst/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35" name="Group 14">
              <a:extLst>
                <a:ext uri="{FF2B5EF4-FFF2-40B4-BE49-F238E27FC236}">
                  <a16:creationId xmlns:a16="http://schemas.microsoft.com/office/drawing/2014/main" id="{612A1DE5-41A6-4230-813B-DBEC56B37CE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flipH="1">
              <a:off x="2190492" y="3253612"/>
              <a:ext cx="283987" cy="240890"/>
              <a:chOff x="3723" y="3943"/>
              <a:chExt cx="626" cy="531"/>
            </a:xfrm>
            <a:solidFill>
              <a:schemeClr val="bg1"/>
            </a:solidFill>
          </p:grpSpPr>
          <p:sp>
            <p:nvSpPr>
              <p:cNvPr id="136" name="Freeform 16">
                <a:extLst>
                  <a:ext uri="{FF2B5EF4-FFF2-40B4-BE49-F238E27FC236}">
                    <a16:creationId xmlns:a16="http://schemas.microsoft.com/office/drawing/2014/main" id="{F0DC8211-6530-4C18-8979-2B931EA29E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23" y="3943"/>
                <a:ext cx="626" cy="531"/>
              </a:xfrm>
              <a:custGeom>
                <a:avLst/>
                <a:gdLst>
                  <a:gd name="T0" fmla="*/ 1532 w 3756"/>
                  <a:gd name="T1" fmla="*/ 2536 h 3186"/>
                  <a:gd name="T2" fmla="*/ 1516 w 3756"/>
                  <a:gd name="T3" fmla="*/ 2550 h 3186"/>
                  <a:gd name="T4" fmla="*/ 1450 w 3756"/>
                  <a:gd name="T5" fmla="*/ 2904 h 3186"/>
                  <a:gd name="T6" fmla="*/ 1457 w 3756"/>
                  <a:gd name="T7" fmla="*/ 2929 h 3186"/>
                  <a:gd name="T8" fmla="*/ 1481 w 3756"/>
                  <a:gd name="T9" fmla="*/ 2941 h 3186"/>
                  <a:gd name="T10" fmla="*/ 2288 w 3756"/>
                  <a:gd name="T11" fmla="*/ 2937 h 3186"/>
                  <a:gd name="T12" fmla="*/ 2304 w 3756"/>
                  <a:gd name="T13" fmla="*/ 2921 h 3186"/>
                  <a:gd name="T14" fmla="*/ 2306 w 3756"/>
                  <a:gd name="T15" fmla="*/ 2905 h 3186"/>
                  <a:gd name="T16" fmla="*/ 2243 w 3756"/>
                  <a:gd name="T17" fmla="*/ 2560 h 3186"/>
                  <a:gd name="T18" fmla="*/ 2233 w 3756"/>
                  <a:gd name="T19" fmla="*/ 2542 h 3186"/>
                  <a:gd name="T20" fmla="*/ 2214 w 3756"/>
                  <a:gd name="T21" fmla="*/ 2534 h 3186"/>
                  <a:gd name="T22" fmla="*/ 585 w 3756"/>
                  <a:gd name="T23" fmla="*/ 305 h 3186"/>
                  <a:gd name="T24" fmla="*/ 560 w 3756"/>
                  <a:gd name="T25" fmla="*/ 314 h 3186"/>
                  <a:gd name="T26" fmla="*/ 544 w 3756"/>
                  <a:gd name="T27" fmla="*/ 336 h 3186"/>
                  <a:gd name="T28" fmla="*/ 542 w 3756"/>
                  <a:gd name="T29" fmla="*/ 1890 h 3186"/>
                  <a:gd name="T30" fmla="*/ 553 w 3756"/>
                  <a:gd name="T31" fmla="*/ 1921 h 3186"/>
                  <a:gd name="T32" fmla="*/ 3188 w 3756"/>
                  <a:gd name="T33" fmla="*/ 1930 h 3186"/>
                  <a:gd name="T34" fmla="*/ 3211 w 3756"/>
                  <a:gd name="T35" fmla="*/ 1906 h 3186"/>
                  <a:gd name="T36" fmla="*/ 3214 w 3756"/>
                  <a:gd name="T37" fmla="*/ 350 h 3186"/>
                  <a:gd name="T38" fmla="*/ 3206 w 3756"/>
                  <a:gd name="T39" fmla="*/ 324 h 3186"/>
                  <a:gd name="T40" fmla="*/ 3185 w 3756"/>
                  <a:gd name="T41" fmla="*/ 308 h 3186"/>
                  <a:gd name="T42" fmla="*/ 585 w 3756"/>
                  <a:gd name="T43" fmla="*/ 305 h 3186"/>
                  <a:gd name="T44" fmla="*/ 3170 w 3756"/>
                  <a:gd name="T45" fmla="*/ 0 h 3186"/>
                  <a:gd name="T46" fmla="*/ 3263 w 3756"/>
                  <a:gd name="T47" fmla="*/ 13 h 3186"/>
                  <a:gd name="T48" fmla="*/ 3346 w 3756"/>
                  <a:gd name="T49" fmla="*/ 48 h 3186"/>
                  <a:gd name="T50" fmla="*/ 3418 w 3756"/>
                  <a:gd name="T51" fmla="*/ 103 h 3186"/>
                  <a:gd name="T52" fmla="*/ 3473 w 3756"/>
                  <a:gd name="T53" fmla="*/ 173 h 3186"/>
                  <a:gd name="T54" fmla="*/ 3508 w 3756"/>
                  <a:gd name="T55" fmla="*/ 256 h 3186"/>
                  <a:gd name="T56" fmla="*/ 3520 w 3756"/>
                  <a:gd name="T57" fmla="*/ 350 h 3186"/>
                  <a:gd name="T58" fmla="*/ 3518 w 3756"/>
                  <a:gd name="T59" fmla="*/ 1931 h 3186"/>
                  <a:gd name="T60" fmla="*/ 3500 w 3756"/>
                  <a:gd name="T61" fmla="*/ 2009 h 3186"/>
                  <a:gd name="T62" fmla="*/ 3516 w 3756"/>
                  <a:gd name="T63" fmla="*/ 2049 h 3186"/>
                  <a:gd name="T64" fmla="*/ 3754 w 3756"/>
                  <a:gd name="T65" fmla="*/ 3006 h 3186"/>
                  <a:gd name="T66" fmla="*/ 3753 w 3756"/>
                  <a:gd name="T67" fmla="*/ 3060 h 3186"/>
                  <a:gd name="T68" fmla="*/ 3729 w 3756"/>
                  <a:gd name="T69" fmla="*/ 3116 h 3186"/>
                  <a:gd name="T70" fmla="*/ 3687 w 3756"/>
                  <a:gd name="T71" fmla="*/ 3158 h 3186"/>
                  <a:gd name="T72" fmla="*/ 3631 w 3756"/>
                  <a:gd name="T73" fmla="*/ 3182 h 3186"/>
                  <a:gd name="T74" fmla="*/ 157 w 3756"/>
                  <a:gd name="T75" fmla="*/ 3186 h 3186"/>
                  <a:gd name="T76" fmla="*/ 101 w 3756"/>
                  <a:gd name="T77" fmla="*/ 3175 h 3186"/>
                  <a:gd name="T78" fmla="*/ 52 w 3756"/>
                  <a:gd name="T79" fmla="*/ 3146 h 3186"/>
                  <a:gd name="T80" fmla="*/ 18 w 3756"/>
                  <a:gd name="T81" fmla="*/ 3101 h 3186"/>
                  <a:gd name="T82" fmla="*/ 1 w 3756"/>
                  <a:gd name="T83" fmla="*/ 3047 h 3186"/>
                  <a:gd name="T84" fmla="*/ 5 w 3756"/>
                  <a:gd name="T85" fmla="*/ 2991 h 3186"/>
                  <a:gd name="T86" fmla="*/ 247 w 3756"/>
                  <a:gd name="T87" fmla="*/ 2028 h 3186"/>
                  <a:gd name="T88" fmla="*/ 245 w 3756"/>
                  <a:gd name="T89" fmla="*/ 1970 h 3186"/>
                  <a:gd name="T90" fmla="*/ 236 w 3756"/>
                  <a:gd name="T91" fmla="*/ 1890 h 3186"/>
                  <a:gd name="T92" fmla="*/ 239 w 3756"/>
                  <a:gd name="T93" fmla="*/ 302 h 3186"/>
                  <a:gd name="T94" fmla="*/ 263 w 3756"/>
                  <a:gd name="T95" fmla="*/ 214 h 3186"/>
                  <a:gd name="T96" fmla="*/ 308 w 3756"/>
                  <a:gd name="T97" fmla="*/ 136 h 3186"/>
                  <a:gd name="T98" fmla="*/ 372 w 3756"/>
                  <a:gd name="T99" fmla="*/ 73 h 3186"/>
                  <a:gd name="T100" fmla="*/ 450 w 3756"/>
                  <a:gd name="T101" fmla="*/ 27 h 3186"/>
                  <a:gd name="T102" fmla="*/ 538 w 3756"/>
                  <a:gd name="T103" fmla="*/ 3 h 3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756" h="3186">
                    <a:moveTo>
                      <a:pt x="1542" y="2534"/>
                    </a:moveTo>
                    <a:lnTo>
                      <a:pt x="1532" y="2536"/>
                    </a:lnTo>
                    <a:lnTo>
                      <a:pt x="1523" y="2542"/>
                    </a:lnTo>
                    <a:lnTo>
                      <a:pt x="1516" y="2550"/>
                    </a:lnTo>
                    <a:lnTo>
                      <a:pt x="1513" y="2560"/>
                    </a:lnTo>
                    <a:lnTo>
                      <a:pt x="1450" y="2904"/>
                    </a:lnTo>
                    <a:lnTo>
                      <a:pt x="1451" y="2917"/>
                    </a:lnTo>
                    <a:lnTo>
                      <a:pt x="1457" y="2929"/>
                    </a:lnTo>
                    <a:lnTo>
                      <a:pt x="1467" y="2937"/>
                    </a:lnTo>
                    <a:lnTo>
                      <a:pt x="1481" y="2941"/>
                    </a:lnTo>
                    <a:lnTo>
                      <a:pt x="2275" y="2941"/>
                    </a:lnTo>
                    <a:lnTo>
                      <a:pt x="2288" y="2937"/>
                    </a:lnTo>
                    <a:lnTo>
                      <a:pt x="2297" y="2932"/>
                    </a:lnTo>
                    <a:lnTo>
                      <a:pt x="2304" y="2921"/>
                    </a:lnTo>
                    <a:lnTo>
                      <a:pt x="2306" y="2909"/>
                    </a:lnTo>
                    <a:lnTo>
                      <a:pt x="2306" y="2905"/>
                    </a:lnTo>
                    <a:lnTo>
                      <a:pt x="2305" y="2901"/>
                    </a:lnTo>
                    <a:lnTo>
                      <a:pt x="2243" y="2560"/>
                    </a:lnTo>
                    <a:lnTo>
                      <a:pt x="2240" y="2550"/>
                    </a:lnTo>
                    <a:lnTo>
                      <a:pt x="2233" y="2542"/>
                    </a:lnTo>
                    <a:lnTo>
                      <a:pt x="2224" y="2536"/>
                    </a:lnTo>
                    <a:lnTo>
                      <a:pt x="2214" y="2534"/>
                    </a:lnTo>
                    <a:lnTo>
                      <a:pt x="1542" y="2534"/>
                    </a:lnTo>
                    <a:close/>
                    <a:moveTo>
                      <a:pt x="585" y="305"/>
                    </a:moveTo>
                    <a:lnTo>
                      <a:pt x="571" y="308"/>
                    </a:lnTo>
                    <a:lnTo>
                      <a:pt x="560" y="314"/>
                    </a:lnTo>
                    <a:lnTo>
                      <a:pt x="550" y="324"/>
                    </a:lnTo>
                    <a:lnTo>
                      <a:pt x="544" y="336"/>
                    </a:lnTo>
                    <a:lnTo>
                      <a:pt x="542" y="350"/>
                    </a:lnTo>
                    <a:lnTo>
                      <a:pt x="542" y="1890"/>
                    </a:lnTo>
                    <a:lnTo>
                      <a:pt x="544" y="1906"/>
                    </a:lnTo>
                    <a:lnTo>
                      <a:pt x="553" y="1921"/>
                    </a:lnTo>
                    <a:lnTo>
                      <a:pt x="567" y="1930"/>
                    </a:lnTo>
                    <a:lnTo>
                      <a:pt x="3188" y="1930"/>
                    </a:lnTo>
                    <a:lnTo>
                      <a:pt x="3202" y="1921"/>
                    </a:lnTo>
                    <a:lnTo>
                      <a:pt x="3211" y="1906"/>
                    </a:lnTo>
                    <a:lnTo>
                      <a:pt x="3214" y="1890"/>
                    </a:lnTo>
                    <a:lnTo>
                      <a:pt x="3214" y="350"/>
                    </a:lnTo>
                    <a:lnTo>
                      <a:pt x="3212" y="336"/>
                    </a:lnTo>
                    <a:lnTo>
                      <a:pt x="3206" y="324"/>
                    </a:lnTo>
                    <a:lnTo>
                      <a:pt x="3196" y="314"/>
                    </a:lnTo>
                    <a:lnTo>
                      <a:pt x="3185" y="308"/>
                    </a:lnTo>
                    <a:lnTo>
                      <a:pt x="3170" y="305"/>
                    </a:lnTo>
                    <a:lnTo>
                      <a:pt x="585" y="305"/>
                    </a:lnTo>
                    <a:close/>
                    <a:moveTo>
                      <a:pt x="585" y="0"/>
                    </a:moveTo>
                    <a:lnTo>
                      <a:pt x="3170" y="0"/>
                    </a:lnTo>
                    <a:lnTo>
                      <a:pt x="3218" y="3"/>
                    </a:lnTo>
                    <a:lnTo>
                      <a:pt x="3263" y="13"/>
                    </a:lnTo>
                    <a:lnTo>
                      <a:pt x="3306" y="27"/>
                    </a:lnTo>
                    <a:lnTo>
                      <a:pt x="3346" y="48"/>
                    </a:lnTo>
                    <a:lnTo>
                      <a:pt x="3384" y="73"/>
                    </a:lnTo>
                    <a:lnTo>
                      <a:pt x="3418" y="103"/>
                    </a:lnTo>
                    <a:lnTo>
                      <a:pt x="3448" y="136"/>
                    </a:lnTo>
                    <a:lnTo>
                      <a:pt x="3473" y="173"/>
                    </a:lnTo>
                    <a:lnTo>
                      <a:pt x="3493" y="214"/>
                    </a:lnTo>
                    <a:lnTo>
                      <a:pt x="3508" y="256"/>
                    </a:lnTo>
                    <a:lnTo>
                      <a:pt x="3517" y="302"/>
                    </a:lnTo>
                    <a:lnTo>
                      <a:pt x="3520" y="350"/>
                    </a:lnTo>
                    <a:lnTo>
                      <a:pt x="3520" y="1890"/>
                    </a:lnTo>
                    <a:lnTo>
                      <a:pt x="3518" y="1931"/>
                    </a:lnTo>
                    <a:lnTo>
                      <a:pt x="3510" y="1970"/>
                    </a:lnTo>
                    <a:lnTo>
                      <a:pt x="3500" y="2009"/>
                    </a:lnTo>
                    <a:lnTo>
                      <a:pt x="3509" y="2028"/>
                    </a:lnTo>
                    <a:lnTo>
                      <a:pt x="3516" y="2049"/>
                    </a:lnTo>
                    <a:lnTo>
                      <a:pt x="3749" y="2983"/>
                    </a:lnTo>
                    <a:lnTo>
                      <a:pt x="3754" y="3006"/>
                    </a:lnTo>
                    <a:lnTo>
                      <a:pt x="3756" y="3029"/>
                    </a:lnTo>
                    <a:lnTo>
                      <a:pt x="3753" y="3060"/>
                    </a:lnTo>
                    <a:lnTo>
                      <a:pt x="3743" y="3090"/>
                    </a:lnTo>
                    <a:lnTo>
                      <a:pt x="3729" y="3116"/>
                    </a:lnTo>
                    <a:lnTo>
                      <a:pt x="3710" y="3140"/>
                    </a:lnTo>
                    <a:lnTo>
                      <a:pt x="3687" y="3158"/>
                    </a:lnTo>
                    <a:lnTo>
                      <a:pt x="3660" y="3173"/>
                    </a:lnTo>
                    <a:lnTo>
                      <a:pt x="3631" y="3182"/>
                    </a:lnTo>
                    <a:lnTo>
                      <a:pt x="3599" y="3186"/>
                    </a:lnTo>
                    <a:lnTo>
                      <a:pt x="157" y="3186"/>
                    </a:lnTo>
                    <a:lnTo>
                      <a:pt x="129" y="3183"/>
                    </a:lnTo>
                    <a:lnTo>
                      <a:pt x="101" y="3175"/>
                    </a:lnTo>
                    <a:lnTo>
                      <a:pt x="75" y="3163"/>
                    </a:lnTo>
                    <a:lnTo>
                      <a:pt x="52" y="3146"/>
                    </a:lnTo>
                    <a:lnTo>
                      <a:pt x="33" y="3125"/>
                    </a:lnTo>
                    <a:lnTo>
                      <a:pt x="18" y="3101"/>
                    </a:lnTo>
                    <a:lnTo>
                      <a:pt x="7" y="3075"/>
                    </a:lnTo>
                    <a:lnTo>
                      <a:pt x="1" y="3047"/>
                    </a:lnTo>
                    <a:lnTo>
                      <a:pt x="0" y="3019"/>
                    </a:lnTo>
                    <a:lnTo>
                      <a:pt x="5" y="2991"/>
                    </a:lnTo>
                    <a:lnTo>
                      <a:pt x="240" y="2049"/>
                    </a:lnTo>
                    <a:lnTo>
                      <a:pt x="247" y="2028"/>
                    </a:lnTo>
                    <a:lnTo>
                      <a:pt x="256" y="2009"/>
                    </a:lnTo>
                    <a:lnTo>
                      <a:pt x="245" y="1970"/>
                    </a:lnTo>
                    <a:lnTo>
                      <a:pt x="238" y="1931"/>
                    </a:lnTo>
                    <a:lnTo>
                      <a:pt x="236" y="1890"/>
                    </a:lnTo>
                    <a:lnTo>
                      <a:pt x="236" y="350"/>
                    </a:lnTo>
                    <a:lnTo>
                      <a:pt x="239" y="302"/>
                    </a:lnTo>
                    <a:lnTo>
                      <a:pt x="248" y="256"/>
                    </a:lnTo>
                    <a:lnTo>
                      <a:pt x="263" y="214"/>
                    </a:lnTo>
                    <a:lnTo>
                      <a:pt x="283" y="173"/>
                    </a:lnTo>
                    <a:lnTo>
                      <a:pt x="308" y="136"/>
                    </a:lnTo>
                    <a:lnTo>
                      <a:pt x="338" y="103"/>
                    </a:lnTo>
                    <a:lnTo>
                      <a:pt x="372" y="73"/>
                    </a:lnTo>
                    <a:lnTo>
                      <a:pt x="409" y="48"/>
                    </a:lnTo>
                    <a:lnTo>
                      <a:pt x="450" y="27"/>
                    </a:lnTo>
                    <a:lnTo>
                      <a:pt x="493" y="13"/>
                    </a:lnTo>
                    <a:lnTo>
                      <a:pt x="538" y="3"/>
                    </a:lnTo>
                    <a:lnTo>
                      <a:pt x="5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7" name="Freeform 17">
                <a:extLst>
                  <a:ext uri="{FF2B5EF4-FFF2-40B4-BE49-F238E27FC236}">
                    <a16:creationId xmlns:a16="http://schemas.microsoft.com/office/drawing/2014/main" id="{CB7BE2FF-F2BC-45CB-B9BA-AEB3026E25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2" y="4071"/>
                <a:ext cx="108" cy="109"/>
              </a:xfrm>
              <a:custGeom>
                <a:avLst/>
                <a:gdLst>
                  <a:gd name="T0" fmla="*/ 49 w 654"/>
                  <a:gd name="T1" fmla="*/ 0 h 654"/>
                  <a:gd name="T2" fmla="*/ 63 w 654"/>
                  <a:gd name="T3" fmla="*/ 2 h 654"/>
                  <a:gd name="T4" fmla="*/ 515 w 654"/>
                  <a:gd name="T5" fmla="*/ 174 h 654"/>
                  <a:gd name="T6" fmla="*/ 527 w 654"/>
                  <a:gd name="T7" fmla="*/ 181 h 654"/>
                  <a:gd name="T8" fmla="*/ 536 w 654"/>
                  <a:gd name="T9" fmla="*/ 192 h 654"/>
                  <a:gd name="T10" fmla="*/ 542 w 654"/>
                  <a:gd name="T11" fmla="*/ 205 h 654"/>
                  <a:gd name="T12" fmla="*/ 544 w 654"/>
                  <a:gd name="T13" fmla="*/ 220 h 654"/>
                  <a:gd name="T14" fmla="*/ 541 w 654"/>
                  <a:gd name="T15" fmla="*/ 234 h 654"/>
                  <a:gd name="T16" fmla="*/ 534 w 654"/>
                  <a:gd name="T17" fmla="*/ 247 h 654"/>
                  <a:gd name="T18" fmla="*/ 524 w 654"/>
                  <a:gd name="T19" fmla="*/ 256 h 654"/>
                  <a:gd name="T20" fmla="*/ 510 w 654"/>
                  <a:gd name="T21" fmla="*/ 262 h 654"/>
                  <a:gd name="T22" fmla="*/ 412 w 654"/>
                  <a:gd name="T23" fmla="*/ 289 h 654"/>
                  <a:gd name="T24" fmla="*/ 641 w 654"/>
                  <a:gd name="T25" fmla="*/ 518 h 654"/>
                  <a:gd name="T26" fmla="*/ 649 w 654"/>
                  <a:gd name="T27" fmla="*/ 529 h 654"/>
                  <a:gd name="T28" fmla="*/ 654 w 654"/>
                  <a:gd name="T29" fmla="*/ 543 h 654"/>
                  <a:gd name="T30" fmla="*/ 654 w 654"/>
                  <a:gd name="T31" fmla="*/ 558 h 654"/>
                  <a:gd name="T32" fmla="*/ 649 w 654"/>
                  <a:gd name="T33" fmla="*/ 572 h 654"/>
                  <a:gd name="T34" fmla="*/ 641 w 654"/>
                  <a:gd name="T35" fmla="*/ 583 h 654"/>
                  <a:gd name="T36" fmla="*/ 583 w 654"/>
                  <a:gd name="T37" fmla="*/ 641 h 654"/>
                  <a:gd name="T38" fmla="*/ 571 w 654"/>
                  <a:gd name="T39" fmla="*/ 649 h 654"/>
                  <a:gd name="T40" fmla="*/ 557 w 654"/>
                  <a:gd name="T41" fmla="*/ 654 h 654"/>
                  <a:gd name="T42" fmla="*/ 543 w 654"/>
                  <a:gd name="T43" fmla="*/ 654 h 654"/>
                  <a:gd name="T44" fmla="*/ 530 w 654"/>
                  <a:gd name="T45" fmla="*/ 649 h 654"/>
                  <a:gd name="T46" fmla="*/ 517 w 654"/>
                  <a:gd name="T47" fmla="*/ 641 h 654"/>
                  <a:gd name="T48" fmla="*/ 289 w 654"/>
                  <a:gd name="T49" fmla="*/ 412 h 654"/>
                  <a:gd name="T50" fmla="*/ 262 w 654"/>
                  <a:gd name="T51" fmla="*/ 510 h 654"/>
                  <a:gd name="T52" fmla="*/ 256 w 654"/>
                  <a:gd name="T53" fmla="*/ 524 h 654"/>
                  <a:gd name="T54" fmla="*/ 246 w 654"/>
                  <a:gd name="T55" fmla="*/ 534 h 654"/>
                  <a:gd name="T56" fmla="*/ 234 w 654"/>
                  <a:gd name="T57" fmla="*/ 541 h 654"/>
                  <a:gd name="T58" fmla="*/ 220 w 654"/>
                  <a:gd name="T59" fmla="*/ 544 h 654"/>
                  <a:gd name="T60" fmla="*/ 205 w 654"/>
                  <a:gd name="T61" fmla="*/ 543 h 654"/>
                  <a:gd name="T62" fmla="*/ 192 w 654"/>
                  <a:gd name="T63" fmla="*/ 536 h 654"/>
                  <a:gd name="T64" fmla="*/ 181 w 654"/>
                  <a:gd name="T65" fmla="*/ 527 h 654"/>
                  <a:gd name="T66" fmla="*/ 174 w 654"/>
                  <a:gd name="T67" fmla="*/ 515 h 654"/>
                  <a:gd name="T68" fmla="*/ 3 w 654"/>
                  <a:gd name="T69" fmla="*/ 62 h 654"/>
                  <a:gd name="T70" fmla="*/ 0 w 654"/>
                  <a:gd name="T71" fmla="*/ 50 h 654"/>
                  <a:gd name="T72" fmla="*/ 0 w 654"/>
                  <a:gd name="T73" fmla="*/ 36 h 654"/>
                  <a:gd name="T74" fmla="*/ 5 w 654"/>
                  <a:gd name="T75" fmla="*/ 24 h 654"/>
                  <a:gd name="T76" fmla="*/ 14 w 654"/>
                  <a:gd name="T77" fmla="*/ 13 h 654"/>
                  <a:gd name="T78" fmla="*/ 24 w 654"/>
                  <a:gd name="T79" fmla="*/ 5 h 654"/>
                  <a:gd name="T80" fmla="*/ 37 w 654"/>
                  <a:gd name="T81" fmla="*/ 1 h 654"/>
                  <a:gd name="T82" fmla="*/ 49 w 654"/>
                  <a:gd name="T83" fmla="*/ 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54" h="654">
                    <a:moveTo>
                      <a:pt x="49" y="0"/>
                    </a:moveTo>
                    <a:lnTo>
                      <a:pt x="63" y="2"/>
                    </a:lnTo>
                    <a:lnTo>
                      <a:pt x="515" y="174"/>
                    </a:lnTo>
                    <a:lnTo>
                      <a:pt x="527" y="181"/>
                    </a:lnTo>
                    <a:lnTo>
                      <a:pt x="536" y="192"/>
                    </a:lnTo>
                    <a:lnTo>
                      <a:pt x="542" y="205"/>
                    </a:lnTo>
                    <a:lnTo>
                      <a:pt x="544" y="220"/>
                    </a:lnTo>
                    <a:lnTo>
                      <a:pt x="541" y="234"/>
                    </a:lnTo>
                    <a:lnTo>
                      <a:pt x="534" y="247"/>
                    </a:lnTo>
                    <a:lnTo>
                      <a:pt x="524" y="256"/>
                    </a:lnTo>
                    <a:lnTo>
                      <a:pt x="510" y="262"/>
                    </a:lnTo>
                    <a:lnTo>
                      <a:pt x="412" y="289"/>
                    </a:lnTo>
                    <a:lnTo>
                      <a:pt x="641" y="518"/>
                    </a:lnTo>
                    <a:lnTo>
                      <a:pt x="649" y="529"/>
                    </a:lnTo>
                    <a:lnTo>
                      <a:pt x="654" y="543"/>
                    </a:lnTo>
                    <a:lnTo>
                      <a:pt x="654" y="558"/>
                    </a:lnTo>
                    <a:lnTo>
                      <a:pt x="649" y="572"/>
                    </a:lnTo>
                    <a:lnTo>
                      <a:pt x="641" y="583"/>
                    </a:lnTo>
                    <a:lnTo>
                      <a:pt x="583" y="641"/>
                    </a:lnTo>
                    <a:lnTo>
                      <a:pt x="571" y="649"/>
                    </a:lnTo>
                    <a:lnTo>
                      <a:pt x="557" y="654"/>
                    </a:lnTo>
                    <a:lnTo>
                      <a:pt x="543" y="654"/>
                    </a:lnTo>
                    <a:lnTo>
                      <a:pt x="530" y="649"/>
                    </a:lnTo>
                    <a:lnTo>
                      <a:pt x="517" y="641"/>
                    </a:lnTo>
                    <a:lnTo>
                      <a:pt x="289" y="412"/>
                    </a:lnTo>
                    <a:lnTo>
                      <a:pt x="262" y="510"/>
                    </a:lnTo>
                    <a:lnTo>
                      <a:pt x="256" y="524"/>
                    </a:lnTo>
                    <a:lnTo>
                      <a:pt x="246" y="534"/>
                    </a:lnTo>
                    <a:lnTo>
                      <a:pt x="234" y="541"/>
                    </a:lnTo>
                    <a:lnTo>
                      <a:pt x="220" y="544"/>
                    </a:lnTo>
                    <a:lnTo>
                      <a:pt x="205" y="543"/>
                    </a:lnTo>
                    <a:lnTo>
                      <a:pt x="192" y="536"/>
                    </a:lnTo>
                    <a:lnTo>
                      <a:pt x="181" y="527"/>
                    </a:lnTo>
                    <a:lnTo>
                      <a:pt x="174" y="515"/>
                    </a:lnTo>
                    <a:lnTo>
                      <a:pt x="3" y="62"/>
                    </a:lnTo>
                    <a:lnTo>
                      <a:pt x="0" y="50"/>
                    </a:lnTo>
                    <a:lnTo>
                      <a:pt x="0" y="36"/>
                    </a:lnTo>
                    <a:lnTo>
                      <a:pt x="5" y="24"/>
                    </a:lnTo>
                    <a:lnTo>
                      <a:pt x="14" y="13"/>
                    </a:lnTo>
                    <a:lnTo>
                      <a:pt x="24" y="5"/>
                    </a:lnTo>
                    <a:lnTo>
                      <a:pt x="37" y="1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38" name="Freeform 11">
            <a:extLst>
              <a:ext uri="{FF2B5EF4-FFF2-40B4-BE49-F238E27FC236}">
                <a16:creationId xmlns:a16="http://schemas.microsoft.com/office/drawing/2014/main" id="{FED3BC76-E71C-4005-9C24-614635A3A4C8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5237810" y="2672655"/>
            <a:ext cx="176156" cy="235698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1" name="U자형 화살표 44">
            <a:extLst>
              <a:ext uri="{FF2B5EF4-FFF2-40B4-BE49-F238E27FC236}">
                <a16:creationId xmlns:a16="http://schemas.microsoft.com/office/drawing/2014/main" id="{DEFD3B3A-BA76-4B03-A19A-52799FCA2066}"/>
              </a:ext>
            </a:extLst>
          </p:cNvPr>
          <p:cNvSpPr/>
          <p:nvPr/>
        </p:nvSpPr>
        <p:spPr>
          <a:xfrm flipV="1">
            <a:off x="8948698" y="3703424"/>
            <a:ext cx="1905747" cy="2055532"/>
          </a:xfrm>
          <a:prstGeom prst="uturnArrow">
            <a:avLst>
              <a:gd name="adj1" fmla="val 15250"/>
              <a:gd name="adj2" fmla="val 12370"/>
              <a:gd name="adj3" fmla="val 22340"/>
              <a:gd name="adj4" fmla="val 48148"/>
              <a:gd name="adj5" fmla="val 10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2" name="U자형 화살표 45">
            <a:extLst>
              <a:ext uri="{FF2B5EF4-FFF2-40B4-BE49-F238E27FC236}">
                <a16:creationId xmlns:a16="http://schemas.microsoft.com/office/drawing/2014/main" id="{9C00CFAA-86D6-4B0E-AEC6-F635DAFC8679}"/>
              </a:ext>
            </a:extLst>
          </p:cNvPr>
          <p:cNvSpPr/>
          <p:nvPr/>
        </p:nvSpPr>
        <p:spPr>
          <a:xfrm>
            <a:off x="7436536" y="1951513"/>
            <a:ext cx="1905747" cy="2055532"/>
          </a:xfrm>
          <a:prstGeom prst="uturnArrow">
            <a:avLst>
              <a:gd name="adj1" fmla="val 15250"/>
              <a:gd name="adj2" fmla="val 12370"/>
              <a:gd name="adj3" fmla="val 22340"/>
              <a:gd name="adj4" fmla="val 48148"/>
              <a:gd name="adj5" fmla="val 100000"/>
            </a:avLst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3" name="U자형 화살표 44">
            <a:extLst>
              <a:ext uri="{FF2B5EF4-FFF2-40B4-BE49-F238E27FC236}">
                <a16:creationId xmlns:a16="http://schemas.microsoft.com/office/drawing/2014/main" id="{26E1FFDB-E35F-4462-A0BC-FD68AC1B9DCC}"/>
              </a:ext>
            </a:extLst>
          </p:cNvPr>
          <p:cNvSpPr/>
          <p:nvPr/>
        </p:nvSpPr>
        <p:spPr>
          <a:xfrm flipV="1">
            <a:off x="5915336" y="3703424"/>
            <a:ext cx="1905747" cy="2055532"/>
          </a:xfrm>
          <a:prstGeom prst="uturnArrow">
            <a:avLst>
              <a:gd name="adj1" fmla="val 15250"/>
              <a:gd name="adj2" fmla="val 12370"/>
              <a:gd name="adj3" fmla="val 22340"/>
              <a:gd name="adj4" fmla="val 48148"/>
              <a:gd name="adj5" fmla="val 10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4" name="U자형 화살표 45">
            <a:extLst>
              <a:ext uri="{FF2B5EF4-FFF2-40B4-BE49-F238E27FC236}">
                <a16:creationId xmlns:a16="http://schemas.microsoft.com/office/drawing/2014/main" id="{904719D2-4AAF-475A-8BBF-FF7690F08585}"/>
              </a:ext>
            </a:extLst>
          </p:cNvPr>
          <p:cNvSpPr/>
          <p:nvPr/>
        </p:nvSpPr>
        <p:spPr>
          <a:xfrm>
            <a:off x="4403174" y="1951513"/>
            <a:ext cx="1905747" cy="2055532"/>
          </a:xfrm>
          <a:prstGeom prst="uturnArrow">
            <a:avLst>
              <a:gd name="adj1" fmla="val 15250"/>
              <a:gd name="adj2" fmla="val 12370"/>
              <a:gd name="adj3" fmla="val 22340"/>
              <a:gd name="adj4" fmla="val 48148"/>
              <a:gd name="adj5" fmla="val 100000"/>
            </a:avLst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5" name="U자형 화살표 44">
            <a:extLst>
              <a:ext uri="{FF2B5EF4-FFF2-40B4-BE49-F238E27FC236}">
                <a16:creationId xmlns:a16="http://schemas.microsoft.com/office/drawing/2014/main" id="{D3A05526-8197-4BE6-9C62-82D038BAA4BB}"/>
              </a:ext>
            </a:extLst>
          </p:cNvPr>
          <p:cNvSpPr/>
          <p:nvPr/>
        </p:nvSpPr>
        <p:spPr>
          <a:xfrm flipV="1">
            <a:off x="2872556" y="3703424"/>
            <a:ext cx="1905747" cy="2055532"/>
          </a:xfrm>
          <a:prstGeom prst="uturnArrow">
            <a:avLst>
              <a:gd name="adj1" fmla="val 15250"/>
              <a:gd name="adj2" fmla="val 12370"/>
              <a:gd name="adj3" fmla="val 22340"/>
              <a:gd name="adj4" fmla="val 48148"/>
              <a:gd name="adj5" fmla="val 10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7" name="U자형 화살표 45">
            <a:extLst>
              <a:ext uri="{FF2B5EF4-FFF2-40B4-BE49-F238E27FC236}">
                <a16:creationId xmlns:a16="http://schemas.microsoft.com/office/drawing/2014/main" id="{4DD91584-24B1-4494-B76B-7921667615D0}"/>
              </a:ext>
            </a:extLst>
          </p:cNvPr>
          <p:cNvSpPr/>
          <p:nvPr/>
        </p:nvSpPr>
        <p:spPr>
          <a:xfrm>
            <a:off x="1360394" y="1951513"/>
            <a:ext cx="1905747" cy="2055532"/>
          </a:xfrm>
          <a:prstGeom prst="uturnArrow">
            <a:avLst>
              <a:gd name="adj1" fmla="val 15250"/>
              <a:gd name="adj2" fmla="val 12370"/>
              <a:gd name="adj3" fmla="val 22340"/>
              <a:gd name="adj4" fmla="val 48148"/>
              <a:gd name="adj5" fmla="val 100000"/>
            </a:avLst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68" name="그룹 167">
            <a:extLst>
              <a:ext uri="{FF2B5EF4-FFF2-40B4-BE49-F238E27FC236}">
                <a16:creationId xmlns:a16="http://schemas.microsoft.com/office/drawing/2014/main" id="{813A2A7E-E766-4BB4-9285-7AAB89729142}"/>
              </a:ext>
            </a:extLst>
          </p:cNvPr>
          <p:cNvGrpSpPr/>
          <p:nvPr/>
        </p:nvGrpSpPr>
        <p:grpSpPr>
          <a:xfrm>
            <a:off x="5106038" y="2550905"/>
            <a:ext cx="439700" cy="479199"/>
            <a:chOff x="2104620" y="4162776"/>
            <a:chExt cx="536224" cy="536224"/>
          </a:xfrm>
        </p:grpSpPr>
        <p:sp>
          <p:nvSpPr>
            <p:cNvPr id="169" name="타원 168">
              <a:extLst>
                <a:ext uri="{FF2B5EF4-FFF2-40B4-BE49-F238E27FC236}">
                  <a16:creationId xmlns:a16="http://schemas.microsoft.com/office/drawing/2014/main" id="{80BB85FC-780D-406E-A981-7DA2DB0ADD41}"/>
                </a:ext>
              </a:extLst>
            </p:cNvPr>
            <p:cNvSpPr/>
            <p:nvPr/>
          </p:nvSpPr>
          <p:spPr>
            <a:xfrm>
              <a:off x="2104620" y="4162776"/>
              <a:ext cx="536224" cy="536224"/>
            </a:xfrm>
            <a:prstGeom prst="ellipse">
              <a:avLst/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70" name="그룹 169">
              <a:extLst>
                <a:ext uri="{FF2B5EF4-FFF2-40B4-BE49-F238E27FC236}">
                  <a16:creationId xmlns:a16="http://schemas.microsoft.com/office/drawing/2014/main" id="{1AEBC36D-AB5A-4729-A0F5-2014B4DD9949}"/>
                </a:ext>
              </a:extLst>
            </p:cNvPr>
            <p:cNvGrpSpPr/>
            <p:nvPr/>
          </p:nvGrpSpPr>
          <p:grpSpPr>
            <a:xfrm flipH="1">
              <a:off x="2256695" y="4288341"/>
              <a:ext cx="219494" cy="243283"/>
              <a:chOff x="4006850" y="1601788"/>
              <a:chExt cx="322263" cy="357188"/>
            </a:xfrm>
            <a:solidFill>
              <a:schemeClr val="bg1"/>
            </a:solidFill>
          </p:grpSpPr>
          <p:sp>
            <p:nvSpPr>
              <p:cNvPr id="171" name="Freeform 17">
                <a:extLst>
                  <a:ext uri="{FF2B5EF4-FFF2-40B4-BE49-F238E27FC236}">
                    <a16:creationId xmlns:a16="http://schemas.microsoft.com/office/drawing/2014/main" id="{DA920A03-1547-4F74-8DE6-9102B3A539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2" name="Freeform 18">
                <a:extLst>
                  <a:ext uri="{FF2B5EF4-FFF2-40B4-BE49-F238E27FC236}">
                    <a16:creationId xmlns:a16="http://schemas.microsoft.com/office/drawing/2014/main" id="{9AFA52ED-2CE8-4D02-9E29-26F4E72EBD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6850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3" name="Freeform 19">
                <a:extLst>
                  <a:ext uri="{FF2B5EF4-FFF2-40B4-BE49-F238E27FC236}">
                    <a16:creationId xmlns:a16="http://schemas.microsoft.com/office/drawing/2014/main" id="{F028DBEA-400E-43E2-AA3C-6AF6AC87E8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0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4" name="Freeform 20">
                <a:extLst>
                  <a:ext uri="{FF2B5EF4-FFF2-40B4-BE49-F238E27FC236}">
                    <a16:creationId xmlns:a16="http://schemas.microsoft.com/office/drawing/2014/main" id="{CD565325-29C4-499A-8C70-0103A7731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5" name="Freeform 21">
                <a:extLst>
                  <a:ext uri="{FF2B5EF4-FFF2-40B4-BE49-F238E27FC236}">
                    <a16:creationId xmlns:a16="http://schemas.microsoft.com/office/drawing/2014/main" id="{0FF73EDC-8DED-4331-B33D-A4F1C1C791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76" name="타원 175">
            <a:extLst>
              <a:ext uri="{FF2B5EF4-FFF2-40B4-BE49-F238E27FC236}">
                <a16:creationId xmlns:a16="http://schemas.microsoft.com/office/drawing/2014/main" id="{6D132B6A-7FDC-4FE4-9B31-2C83AD3FABF8}"/>
              </a:ext>
            </a:extLst>
          </p:cNvPr>
          <p:cNvSpPr/>
          <p:nvPr/>
        </p:nvSpPr>
        <p:spPr>
          <a:xfrm>
            <a:off x="9636741" y="4709005"/>
            <a:ext cx="439700" cy="479199"/>
          </a:xfrm>
          <a:prstGeom prst="ellipse">
            <a:avLst/>
          </a:prstGeom>
          <a:solidFill>
            <a:srgbClr val="499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7" name="Freeform 11">
            <a:extLst>
              <a:ext uri="{FF2B5EF4-FFF2-40B4-BE49-F238E27FC236}">
                <a16:creationId xmlns:a16="http://schemas.microsoft.com/office/drawing/2014/main" id="{A74790A4-8D2D-4043-8355-A8BF25FB7BEF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9768513" y="4830755"/>
            <a:ext cx="176156" cy="235698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9" name="직사각형 178">
            <a:extLst>
              <a:ext uri="{FF2B5EF4-FFF2-40B4-BE49-F238E27FC236}">
                <a16:creationId xmlns:a16="http://schemas.microsoft.com/office/drawing/2014/main" id="{DF90CEB9-3C2C-43D7-829A-0CA54F18C758}"/>
              </a:ext>
            </a:extLst>
          </p:cNvPr>
          <p:cNvSpPr/>
          <p:nvPr/>
        </p:nvSpPr>
        <p:spPr>
          <a:xfrm>
            <a:off x="3144967" y="2499147"/>
            <a:ext cx="1298625" cy="19006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2020.06.12(</a:t>
            </a:r>
            <a:r>
              <a:rPr lang="ko-KR" altLang="en-US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금</a:t>
            </a: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김형택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            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회원 기능   </a:t>
            </a:r>
            <a:r>
              <a:rPr lang="en-US" altLang="ko-KR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en-US" altLang="ko-KR" sz="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Front,Back</a:t>
            </a:r>
            <a:r>
              <a:rPr lang="en-US" altLang="ko-KR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-End)         </a:t>
            </a:r>
            <a:r>
              <a:rPr lang="en-US" altLang="ko-KR" sz="7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부동산 정보           </a:t>
            </a:r>
            <a:r>
              <a:rPr lang="en-US" altLang="ko-KR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(Back-End </a:t>
            </a:r>
            <a:r>
              <a:rPr lang="ko-KR" altLang="en-US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구현</a:t>
            </a:r>
            <a:r>
              <a:rPr lang="en-US" altLang="ko-KR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8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이수연            </a:t>
            </a:r>
            <a:r>
              <a:rPr lang="en-US" altLang="ko-KR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en-US" altLang="ko-KR" sz="9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QnA</a:t>
            </a:r>
            <a:r>
              <a:rPr lang="en-US" altLang="ko-KR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(Vue </a:t>
            </a:r>
            <a:r>
              <a:rPr lang="ko-KR" altLang="en-US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구현</a:t>
            </a:r>
            <a:r>
              <a:rPr lang="en-US" altLang="ko-KR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               </a:t>
            </a:r>
            <a:endParaRPr lang="en-US" altLang="ko-KR" sz="7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A39E9414-282C-4101-8D6B-080143634039}"/>
              </a:ext>
            </a:extLst>
          </p:cNvPr>
          <p:cNvSpPr/>
          <p:nvPr/>
        </p:nvSpPr>
        <p:spPr>
          <a:xfrm>
            <a:off x="4661486" y="3481503"/>
            <a:ext cx="1298625" cy="1718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2020.06.14(</a:t>
            </a:r>
            <a:r>
              <a:rPr lang="ko-KR" altLang="en-US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일</a:t>
            </a: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김형택</a:t>
            </a:r>
            <a:r>
              <a:rPr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           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부동산 정보                    </a:t>
            </a:r>
            <a:r>
              <a:rPr lang="en-US" altLang="ko-KR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(Front-</a:t>
            </a:r>
            <a:r>
              <a:rPr lang="ko-KR" altLang="en-US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End</a:t>
            </a:r>
            <a:r>
              <a:rPr lang="ko-KR" altLang="en-US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구글맵</a:t>
            </a:r>
            <a:r>
              <a:rPr lang="en-US" altLang="ko-KR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이수연            </a:t>
            </a:r>
            <a:r>
              <a:rPr lang="en-US" altLang="ko-KR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관심지역 기능</a:t>
            </a:r>
            <a:r>
              <a:rPr lang="en-US" altLang="ko-KR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(</a:t>
            </a:r>
            <a:r>
              <a:rPr lang="en-US" altLang="ko-KR" sz="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Front,Back</a:t>
            </a:r>
            <a:r>
              <a:rPr lang="en-US" altLang="ko-KR" sz="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-End)</a:t>
            </a: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82" name="직사각형 181">
            <a:extLst>
              <a:ext uri="{FF2B5EF4-FFF2-40B4-BE49-F238E27FC236}">
                <a16:creationId xmlns:a16="http://schemas.microsoft.com/office/drawing/2014/main" id="{46F95FCA-8A72-457B-A81F-24161046F233}"/>
              </a:ext>
            </a:extLst>
          </p:cNvPr>
          <p:cNvSpPr/>
          <p:nvPr/>
        </p:nvSpPr>
        <p:spPr>
          <a:xfrm>
            <a:off x="6185189" y="2499147"/>
            <a:ext cx="1298625" cy="1946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2020.06.15(</a:t>
            </a:r>
            <a:r>
              <a:rPr lang="ko-KR" altLang="en-US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월</a:t>
            </a: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김형택</a:t>
            </a:r>
            <a:r>
              <a:rPr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           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부동산 관련뉴스  </a:t>
            </a:r>
            <a:r>
              <a:rPr lang="ko-KR" altLang="en-US" sz="9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크롤링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                 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부동산 정보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pagination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적용</a:t>
            </a: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8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이수연            </a:t>
            </a:r>
            <a:r>
              <a:rPr lang="en-US" altLang="ko-KR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전체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UI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보완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                   </a:t>
            </a:r>
            <a:endParaRPr lang="en-US" altLang="ko-KR" sz="7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84" name="직사각형 183">
            <a:extLst>
              <a:ext uri="{FF2B5EF4-FFF2-40B4-BE49-F238E27FC236}">
                <a16:creationId xmlns:a16="http://schemas.microsoft.com/office/drawing/2014/main" id="{46ACD671-32CB-4B52-A15B-0BDE4EF1D819}"/>
              </a:ext>
            </a:extLst>
          </p:cNvPr>
          <p:cNvSpPr/>
          <p:nvPr/>
        </p:nvSpPr>
        <p:spPr>
          <a:xfrm>
            <a:off x="7686529" y="3481503"/>
            <a:ext cx="1298625" cy="1762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2020.06.16(</a:t>
            </a:r>
            <a:r>
              <a:rPr lang="ko-KR" altLang="en-US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화</a:t>
            </a: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김형택</a:t>
            </a:r>
            <a:r>
              <a:rPr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           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매물현황 </a:t>
            </a:r>
            <a:r>
              <a:rPr lang="ko-KR" altLang="en-US" sz="9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크롤링</a:t>
            </a:r>
            <a:endParaRPr lang="en-US" altLang="ko-KR" sz="8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이수연            </a:t>
            </a:r>
            <a:r>
              <a:rPr lang="en-US" altLang="ko-KR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관심지역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pagination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적용     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공지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(Vue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구현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</a:p>
        </p:txBody>
      </p:sp>
      <p:sp>
        <p:nvSpPr>
          <p:cNvPr id="185" name="직사각형 184">
            <a:extLst>
              <a:ext uri="{FF2B5EF4-FFF2-40B4-BE49-F238E27FC236}">
                <a16:creationId xmlns:a16="http://schemas.microsoft.com/office/drawing/2014/main" id="{4223FF34-7206-4921-B925-C45DC344E4FC}"/>
              </a:ext>
            </a:extLst>
          </p:cNvPr>
          <p:cNvSpPr/>
          <p:nvPr/>
        </p:nvSpPr>
        <p:spPr>
          <a:xfrm>
            <a:off x="9205680" y="2550195"/>
            <a:ext cx="1298625" cy="1946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2020.06.17(</a:t>
            </a:r>
            <a:r>
              <a:rPr lang="ko-KR" altLang="en-US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수</a:t>
            </a:r>
            <a:r>
              <a:rPr lang="en-US" altLang="ko-KR" sz="105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김형택</a:t>
            </a:r>
            <a:r>
              <a:rPr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           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문서작업        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영상녹화</a:t>
            </a: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8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이수연            </a:t>
            </a:r>
            <a:r>
              <a:rPr lang="en-US" altLang="ko-KR" sz="9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 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음성녹음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             - UCC </a:t>
            </a: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편집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</a:p>
          <a:p>
            <a:pPr marL="180000" indent="-1800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산출물 제출</a:t>
            </a:r>
            <a:r>
              <a:rPr lang="en-US" altLang="ko-KR" sz="9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                  </a:t>
            </a:r>
            <a:endParaRPr lang="en-US" altLang="ko-KR" sz="7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800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539839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9" name="양쪽 모서리가 둥근 사각형 8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HAPPY </a:t>
              </a:r>
              <a:r>
                <a:rPr lang="en-US" altLang="ko-KR" sz="2400" b="1" dirty="0">
                  <a:solidFill>
                    <a:srgbClr val="FEFDA3"/>
                  </a:solidFill>
                </a:rPr>
                <a:t>HOUSE PJT</a:t>
              </a:r>
            </a:p>
          </p:txBody>
        </p:sp>
        <p:sp>
          <p:nvSpPr>
            <p:cNvPr id="12" name="도넛 11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사각형: 둥근 모서리 4">
            <a:extLst>
              <a:ext uri="{FF2B5EF4-FFF2-40B4-BE49-F238E27FC236}">
                <a16:creationId xmlns:a16="http://schemas.microsoft.com/office/drawing/2014/main" id="{09CE5959-0D78-46D2-9860-E5C7A4D34A72}"/>
              </a:ext>
            </a:extLst>
          </p:cNvPr>
          <p:cNvSpPr/>
          <p:nvPr/>
        </p:nvSpPr>
        <p:spPr>
          <a:xfrm>
            <a:off x="2520025" y="1589352"/>
            <a:ext cx="1514475" cy="447674"/>
          </a:xfrm>
          <a:prstGeom prst="roundRect">
            <a:avLst>
              <a:gd name="adj" fmla="val 50000"/>
            </a:avLst>
          </a:prstGeom>
          <a:solidFill>
            <a:srgbClr val="4999B6"/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다 방</a:t>
            </a:r>
          </a:p>
        </p:txBody>
      </p:sp>
      <p:sp>
        <p:nvSpPr>
          <p:cNvPr id="81" name="사각형: 둥근 모서리 5">
            <a:extLst>
              <a:ext uri="{FF2B5EF4-FFF2-40B4-BE49-F238E27FC236}">
                <a16:creationId xmlns:a16="http://schemas.microsoft.com/office/drawing/2014/main" id="{E0EB1664-FDFE-4923-9888-CB17C72720CE}"/>
              </a:ext>
            </a:extLst>
          </p:cNvPr>
          <p:cNvSpPr/>
          <p:nvPr/>
        </p:nvSpPr>
        <p:spPr>
          <a:xfrm>
            <a:off x="8171208" y="1589352"/>
            <a:ext cx="1514475" cy="447674"/>
          </a:xfrm>
          <a:prstGeom prst="roundRect">
            <a:avLst>
              <a:gd name="adj" fmla="val 50000"/>
            </a:avLst>
          </a:prstGeom>
          <a:solidFill>
            <a:srgbClr val="4999B6"/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prstClr val="white"/>
                </a:solidFill>
              </a:rPr>
              <a:t>네이버 부동산</a:t>
            </a: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41B49E1-95DA-4896-BCF5-53469855EF3A}"/>
              </a:ext>
            </a:extLst>
          </p:cNvPr>
          <p:cNvSpPr/>
          <p:nvPr/>
        </p:nvSpPr>
        <p:spPr>
          <a:xfrm>
            <a:off x="5670022" y="2238485"/>
            <a:ext cx="889000" cy="889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7A4DD1C-4839-45EA-9AAB-1A57C4104FAF}"/>
              </a:ext>
            </a:extLst>
          </p:cNvPr>
          <p:cNvSpPr txBox="1"/>
          <p:nvPr/>
        </p:nvSpPr>
        <p:spPr>
          <a:xfrm>
            <a:off x="7865993" y="2385810"/>
            <a:ext cx="2124909" cy="588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부동산 관련 기능 </a:t>
            </a:r>
            <a:r>
              <a:rPr lang="en-US" altLang="ko-KR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&amp; </a:t>
            </a: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정보제공</a:t>
            </a: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매물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분양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뉴스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커뮤니티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경매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84" name="Freeform 11">
            <a:extLst>
              <a:ext uri="{FF2B5EF4-FFF2-40B4-BE49-F238E27FC236}">
                <a16:creationId xmlns:a16="http://schemas.microsoft.com/office/drawing/2014/main" id="{59613899-78A9-43DD-AC8E-EF9ACEF8FF48}"/>
              </a:ext>
            </a:extLst>
          </p:cNvPr>
          <p:cNvSpPr>
            <a:spLocks noEditPoints="1"/>
          </p:cNvSpPr>
          <p:nvPr/>
        </p:nvSpPr>
        <p:spPr bwMode="auto">
          <a:xfrm>
            <a:off x="5995118" y="2442824"/>
            <a:ext cx="297256" cy="364946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B781AA36-28A4-4780-9C03-8801376B58C6}"/>
              </a:ext>
            </a:extLst>
          </p:cNvPr>
          <p:cNvSpPr/>
          <p:nvPr/>
        </p:nvSpPr>
        <p:spPr>
          <a:xfrm>
            <a:off x="6003632" y="2739742"/>
            <a:ext cx="184731" cy="3034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C63BEDA-1980-4F89-8B40-B0C9D33E8B87}"/>
              </a:ext>
            </a:extLst>
          </p:cNvPr>
          <p:cNvSpPr txBox="1"/>
          <p:nvPr/>
        </p:nvSpPr>
        <p:spPr>
          <a:xfrm>
            <a:off x="6574724" y="2520844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▶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EA489A01-A8A3-4115-95C6-DB2599CBEA70}"/>
              </a:ext>
            </a:extLst>
          </p:cNvPr>
          <p:cNvSpPr txBox="1"/>
          <p:nvPr/>
        </p:nvSpPr>
        <p:spPr>
          <a:xfrm>
            <a:off x="5146126" y="2523989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◀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40F6D64-FBD4-4681-86F5-EC317C8A7BA6}"/>
              </a:ext>
            </a:extLst>
          </p:cNvPr>
          <p:cNvSpPr txBox="1"/>
          <p:nvPr/>
        </p:nvSpPr>
        <p:spPr>
          <a:xfrm>
            <a:off x="1959265" y="2381995"/>
            <a:ext cx="2736263" cy="588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다양한 기능</a:t>
            </a: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방 찾기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분양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관심 목록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방 내놓기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B9A7EDFD-5A47-4BDD-B115-894321B3C188}"/>
              </a:ext>
            </a:extLst>
          </p:cNvPr>
          <p:cNvSpPr/>
          <p:nvPr/>
        </p:nvSpPr>
        <p:spPr>
          <a:xfrm>
            <a:off x="5651500" y="3732643"/>
            <a:ext cx="889000" cy="889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A3621D7-FADB-47C7-854C-4BDBB088D7BA}"/>
              </a:ext>
            </a:extLst>
          </p:cNvPr>
          <p:cNvSpPr txBox="1"/>
          <p:nvPr/>
        </p:nvSpPr>
        <p:spPr>
          <a:xfrm>
            <a:off x="7506215" y="3713152"/>
            <a:ext cx="28444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다양한 검색 방법</a:t>
            </a: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사용자로부터 직접 입력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뿐만 아니라 다양한 검색 필터를 통해 편리하게 검색 가능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91" name="Freeform 11">
            <a:extLst>
              <a:ext uri="{FF2B5EF4-FFF2-40B4-BE49-F238E27FC236}">
                <a16:creationId xmlns:a16="http://schemas.microsoft.com/office/drawing/2014/main" id="{E12C2BA1-1DE4-48B4-8BF5-8EBA53100F4C}"/>
              </a:ext>
            </a:extLst>
          </p:cNvPr>
          <p:cNvSpPr>
            <a:spLocks noEditPoints="1"/>
          </p:cNvSpPr>
          <p:nvPr/>
        </p:nvSpPr>
        <p:spPr bwMode="auto">
          <a:xfrm>
            <a:off x="6003632" y="3907347"/>
            <a:ext cx="297256" cy="364946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834C652D-C1E7-4DCC-9DF6-426145330D90}"/>
              </a:ext>
            </a:extLst>
          </p:cNvPr>
          <p:cNvSpPr/>
          <p:nvPr/>
        </p:nvSpPr>
        <p:spPr>
          <a:xfrm>
            <a:off x="5801686" y="4211375"/>
            <a:ext cx="588623" cy="3347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편의성</a:t>
            </a:r>
            <a:endParaRPr lang="en-US" altLang="ko-KR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C5910E1B-32E4-4878-8CB7-59680D56EA13}"/>
              </a:ext>
            </a:extLst>
          </p:cNvPr>
          <p:cNvSpPr txBox="1"/>
          <p:nvPr/>
        </p:nvSpPr>
        <p:spPr>
          <a:xfrm>
            <a:off x="6574724" y="3992477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▶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7D2D81B-C3D5-4947-BD2F-DC1AC698AB24}"/>
              </a:ext>
            </a:extLst>
          </p:cNvPr>
          <p:cNvSpPr txBox="1"/>
          <p:nvPr/>
        </p:nvSpPr>
        <p:spPr>
          <a:xfrm>
            <a:off x="5146126" y="3995622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◀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5F44D20-4E22-4A9F-8F13-656F003464FE}"/>
              </a:ext>
            </a:extLst>
          </p:cNvPr>
          <p:cNvSpPr txBox="1"/>
          <p:nvPr/>
        </p:nvSpPr>
        <p:spPr>
          <a:xfrm>
            <a:off x="2277691" y="3739794"/>
            <a:ext cx="19991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타겟</a:t>
            </a: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구매자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프로 중개사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방 주인을 위한 분할 사이트 운영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81394AA3-E11A-4C94-A6FF-48D2B0223624}"/>
              </a:ext>
            </a:extLst>
          </p:cNvPr>
          <p:cNvSpPr/>
          <p:nvPr/>
        </p:nvSpPr>
        <p:spPr>
          <a:xfrm>
            <a:off x="5670022" y="5298297"/>
            <a:ext cx="889000" cy="889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90ECC92-C933-4D18-9F27-FD7AC64EAFE4}"/>
              </a:ext>
            </a:extLst>
          </p:cNvPr>
          <p:cNvSpPr txBox="1"/>
          <p:nvPr/>
        </p:nvSpPr>
        <p:spPr>
          <a:xfrm>
            <a:off x="7506215" y="5278458"/>
            <a:ext cx="32083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UI</a:t>
            </a: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너무 많은 기능으로 메인 화면이 다소 복잡해 보임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지도를 통한 매물 확인은 깔끔하고 직관적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98" name="Freeform 11">
            <a:extLst>
              <a:ext uri="{FF2B5EF4-FFF2-40B4-BE49-F238E27FC236}">
                <a16:creationId xmlns:a16="http://schemas.microsoft.com/office/drawing/2014/main" id="{916FA2F4-3101-4624-A531-44F2F2EC92BC}"/>
              </a:ext>
            </a:extLst>
          </p:cNvPr>
          <p:cNvSpPr>
            <a:spLocks noEditPoints="1"/>
          </p:cNvSpPr>
          <p:nvPr/>
        </p:nvSpPr>
        <p:spPr bwMode="auto">
          <a:xfrm>
            <a:off x="6003632" y="5432286"/>
            <a:ext cx="297256" cy="364946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6F4B5172-3F4F-4074-B99C-822DE85B2544}"/>
              </a:ext>
            </a:extLst>
          </p:cNvPr>
          <p:cNvSpPr/>
          <p:nvPr/>
        </p:nvSpPr>
        <p:spPr>
          <a:xfrm>
            <a:off x="5801686" y="5742797"/>
            <a:ext cx="588623" cy="3347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디자인</a:t>
            </a:r>
            <a:endParaRPr lang="en-US" altLang="ko-KR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B35F13-1CB0-449C-A126-3FF4041721F3}"/>
              </a:ext>
            </a:extLst>
          </p:cNvPr>
          <p:cNvSpPr txBox="1"/>
          <p:nvPr/>
        </p:nvSpPr>
        <p:spPr>
          <a:xfrm>
            <a:off x="6574724" y="5523899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▶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8F2F52D-7C49-4ED1-8446-50FD6994E8FB}"/>
              </a:ext>
            </a:extLst>
          </p:cNvPr>
          <p:cNvSpPr txBox="1"/>
          <p:nvPr/>
        </p:nvSpPr>
        <p:spPr>
          <a:xfrm>
            <a:off x="5146126" y="5527044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◀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4FC04DF-EFA0-4EDF-BC60-BAF6F8CDDA4E}"/>
              </a:ext>
            </a:extLst>
          </p:cNvPr>
          <p:cNvSpPr txBox="1"/>
          <p:nvPr/>
        </p:nvSpPr>
        <p:spPr>
          <a:xfrm>
            <a:off x="2327825" y="5278458"/>
            <a:ext cx="1999145" cy="1073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UI</a:t>
            </a: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검색에 특화된 직관적인 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UI</a:t>
            </a:r>
          </a:p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방 찾기 시 지도에 많은 매물들로 다소 복잡해 보임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5A0CD142-015D-4F5B-B108-3EDA4FF6EBF7}"/>
              </a:ext>
            </a:extLst>
          </p:cNvPr>
          <p:cNvCxnSpPr>
            <a:cxnSpLocks/>
          </p:cNvCxnSpPr>
          <p:nvPr/>
        </p:nvCxnSpPr>
        <p:spPr>
          <a:xfrm flipV="1">
            <a:off x="2264945" y="3425885"/>
            <a:ext cx="7643068" cy="448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22217D9E-8F96-45A9-BF07-205F55625DDC}"/>
              </a:ext>
            </a:extLst>
          </p:cNvPr>
          <p:cNvCxnSpPr>
            <a:cxnSpLocks/>
          </p:cNvCxnSpPr>
          <p:nvPr/>
        </p:nvCxnSpPr>
        <p:spPr>
          <a:xfrm flipV="1">
            <a:off x="2292988" y="4935233"/>
            <a:ext cx="7643068" cy="448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34C652D-C1E7-4DCC-9DF6-426145330D90}"/>
              </a:ext>
            </a:extLst>
          </p:cNvPr>
          <p:cNvSpPr/>
          <p:nvPr/>
        </p:nvSpPr>
        <p:spPr>
          <a:xfrm>
            <a:off x="5869012" y="2722822"/>
            <a:ext cx="453970" cy="3347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50">
                <a:solidFill>
                  <a:prstClr val="black">
                    <a:lumMod val="65000"/>
                    <a:lumOff val="35000"/>
                  </a:prstClr>
                </a:solidFill>
              </a:rPr>
              <a:t>기능</a:t>
            </a:r>
            <a:endParaRPr lang="en-US" altLang="ko-KR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74650" y="1069708"/>
            <a:ext cx="229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999B6"/>
                </a:solidFill>
              </a:rPr>
              <a:t>03. </a:t>
            </a:r>
            <a:r>
              <a:rPr lang="ko-KR" altLang="en-US" b="1" dirty="0">
                <a:solidFill>
                  <a:srgbClr val="4999B6"/>
                </a:solidFill>
              </a:rPr>
              <a:t>시장 분석</a:t>
            </a:r>
          </a:p>
          <a:p>
            <a:endParaRPr lang="ko-KR" altLang="en-US" dirty="0">
              <a:ln>
                <a:solidFill>
                  <a:schemeClr val="accent4">
                    <a:lumMod val="20000"/>
                    <a:lumOff val="80000"/>
                  </a:schemeClr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234419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590552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9" name="양쪽 모서리가 둥근 사각형 8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HAPPY </a:t>
              </a:r>
              <a:r>
                <a:rPr lang="en-US" altLang="ko-KR" sz="2400" b="1" dirty="0">
                  <a:solidFill>
                    <a:srgbClr val="FEFDA3"/>
                  </a:solidFill>
                </a:rPr>
                <a:t>HOUSE PJT</a:t>
              </a:r>
            </a:p>
          </p:txBody>
        </p:sp>
        <p:sp>
          <p:nvSpPr>
            <p:cNvPr id="12" name="도넛 11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사각형: 둥근 모서리 4">
            <a:extLst>
              <a:ext uri="{FF2B5EF4-FFF2-40B4-BE49-F238E27FC236}">
                <a16:creationId xmlns:a16="http://schemas.microsoft.com/office/drawing/2014/main" id="{09CE5959-0D78-46D2-9860-E5C7A4D34A72}"/>
              </a:ext>
            </a:extLst>
          </p:cNvPr>
          <p:cNvSpPr/>
          <p:nvPr/>
        </p:nvSpPr>
        <p:spPr>
          <a:xfrm>
            <a:off x="5186152" y="1568147"/>
            <a:ext cx="1819691" cy="447674"/>
          </a:xfrm>
          <a:prstGeom prst="roundRect">
            <a:avLst>
              <a:gd name="adj" fmla="val 50000"/>
            </a:avLst>
          </a:prstGeom>
          <a:solidFill>
            <a:srgbClr val="4999B6"/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HAPPY HOUSE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40F6D64-FBD4-4681-86F5-EC317C8A7BA6}"/>
              </a:ext>
            </a:extLst>
          </p:cNvPr>
          <p:cNvSpPr txBox="1"/>
          <p:nvPr/>
        </p:nvSpPr>
        <p:spPr>
          <a:xfrm>
            <a:off x="5059216" y="2247207"/>
            <a:ext cx="3438652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다양한 기능</a:t>
            </a: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부동산 관련 기본 기능 제공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실시간 부동산 관련 뉴스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,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인기 매물 순위 제공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상권 정보 제공 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A41B49E1-95DA-4896-BCF5-53469855EF3A}"/>
              </a:ext>
            </a:extLst>
          </p:cNvPr>
          <p:cNvSpPr/>
          <p:nvPr/>
        </p:nvSpPr>
        <p:spPr>
          <a:xfrm>
            <a:off x="3132096" y="2311097"/>
            <a:ext cx="889000" cy="889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59613899-78A9-43DD-AC8E-EF9ACEF8FF48}"/>
              </a:ext>
            </a:extLst>
          </p:cNvPr>
          <p:cNvSpPr>
            <a:spLocks noEditPoints="1"/>
          </p:cNvSpPr>
          <p:nvPr/>
        </p:nvSpPr>
        <p:spPr bwMode="auto">
          <a:xfrm>
            <a:off x="3457192" y="2515436"/>
            <a:ext cx="297256" cy="364946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63BEDA-1980-4F89-8B40-B0C9D33E8B87}"/>
              </a:ext>
            </a:extLst>
          </p:cNvPr>
          <p:cNvSpPr txBox="1"/>
          <p:nvPr/>
        </p:nvSpPr>
        <p:spPr>
          <a:xfrm>
            <a:off x="4036798" y="2593456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▶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34C652D-C1E7-4DCC-9DF6-426145330D90}"/>
              </a:ext>
            </a:extLst>
          </p:cNvPr>
          <p:cNvSpPr/>
          <p:nvPr/>
        </p:nvSpPr>
        <p:spPr>
          <a:xfrm>
            <a:off x="3331086" y="2795434"/>
            <a:ext cx="453970" cy="3347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50">
                <a:solidFill>
                  <a:prstClr val="black">
                    <a:lumMod val="65000"/>
                    <a:lumOff val="35000"/>
                  </a:prstClr>
                </a:solidFill>
              </a:rPr>
              <a:t>기능</a:t>
            </a:r>
            <a:endParaRPr lang="en-US" altLang="ko-KR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A41B49E1-95DA-4896-BCF5-53469855EF3A}"/>
              </a:ext>
            </a:extLst>
          </p:cNvPr>
          <p:cNvSpPr/>
          <p:nvPr/>
        </p:nvSpPr>
        <p:spPr>
          <a:xfrm>
            <a:off x="3147798" y="3680595"/>
            <a:ext cx="889000" cy="889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59613899-78A9-43DD-AC8E-EF9ACEF8FF48}"/>
              </a:ext>
            </a:extLst>
          </p:cNvPr>
          <p:cNvSpPr>
            <a:spLocks noEditPoints="1"/>
          </p:cNvSpPr>
          <p:nvPr/>
        </p:nvSpPr>
        <p:spPr bwMode="auto">
          <a:xfrm>
            <a:off x="3457192" y="3845097"/>
            <a:ext cx="297256" cy="364946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63BEDA-1980-4F89-8B40-B0C9D33E8B87}"/>
              </a:ext>
            </a:extLst>
          </p:cNvPr>
          <p:cNvSpPr txBox="1"/>
          <p:nvPr/>
        </p:nvSpPr>
        <p:spPr>
          <a:xfrm>
            <a:off x="4036798" y="3923117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▶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34C652D-C1E7-4DCC-9DF6-426145330D90}"/>
              </a:ext>
            </a:extLst>
          </p:cNvPr>
          <p:cNvSpPr/>
          <p:nvPr/>
        </p:nvSpPr>
        <p:spPr>
          <a:xfrm>
            <a:off x="3312183" y="4155334"/>
            <a:ext cx="588623" cy="3347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편의성</a:t>
            </a:r>
            <a:endParaRPr lang="en-US" altLang="ko-KR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41B49E1-95DA-4896-BCF5-53469855EF3A}"/>
              </a:ext>
            </a:extLst>
          </p:cNvPr>
          <p:cNvSpPr/>
          <p:nvPr/>
        </p:nvSpPr>
        <p:spPr>
          <a:xfrm>
            <a:off x="3132096" y="5050354"/>
            <a:ext cx="889000" cy="889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1" name="Freeform 11">
            <a:extLst>
              <a:ext uri="{FF2B5EF4-FFF2-40B4-BE49-F238E27FC236}">
                <a16:creationId xmlns:a16="http://schemas.microsoft.com/office/drawing/2014/main" id="{59613899-78A9-43DD-AC8E-EF9ACEF8FF48}"/>
              </a:ext>
            </a:extLst>
          </p:cNvPr>
          <p:cNvSpPr>
            <a:spLocks noEditPoints="1"/>
          </p:cNvSpPr>
          <p:nvPr/>
        </p:nvSpPr>
        <p:spPr bwMode="auto">
          <a:xfrm>
            <a:off x="3457192" y="5254693"/>
            <a:ext cx="297256" cy="364946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C63BEDA-1980-4F89-8B40-B0C9D33E8B87}"/>
              </a:ext>
            </a:extLst>
          </p:cNvPr>
          <p:cNvSpPr txBox="1"/>
          <p:nvPr/>
        </p:nvSpPr>
        <p:spPr>
          <a:xfrm>
            <a:off x="4036798" y="5332713"/>
            <a:ext cx="47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▶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34C652D-C1E7-4DCC-9DF6-426145330D90}"/>
              </a:ext>
            </a:extLst>
          </p:cNvPr>
          <p:cNvSpPr/>
          <p:nvPr/>
        </p:nvSpPr>
        <p:spPr>
          <a:xfrm>
            <a:off x="3311508" y="5534691"/>
            <a:ext cx="588623" cy="3347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50">
                <a:solidFill>
                  <a:prstClr val="black">
                    <a:lumMod val="65000"/>
                    <a:lumOff val="35000"/>
                  </a:prstClr>
                </a:solidFill>
              </a:rPr>
              <a:t>디자인</a:t>
            </a:r>
            <a:endParaRPr lang="en-US" altLang="ko-KR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40F6D64-FBD4-4681-86F5-EC317C8A7BA6}"/>
              </a:ext>
            </a:extLst>
          </p:cNvPr>
          <p:cNvSpPr txBox="1"/>
          <p:nvPr/>
        </p:nvSpPr>
        <p:spPr>
          <a:xfrm>
            <a:off x="5059215" y="3521519"/>
            <a:ext cx="4625961" cy="1315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편리한 검색 </a:t>
            </a:r>
            <a:r>
              <a:rPr lang="en-US" altLang="ko-KR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&amp; </a:t>
            </a: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위치 정보</a:t>
            </a:r>
            <a:endParaRPr lang="en-US" altLang="ko-KR" sz="1100" b="1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직접 입력 받는 방식 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&amp; </a:t>
            </a: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검색 필터 적용한 검색 방법 제공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지도를 통한 매물 위치 정보 제공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사용자의 관심 지역 설정을 통해 원하는 지역을 효과적으로 확인 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40F6D64-FBD4-4681-86F5-EC317C8A7BA6}"/>
              </a:ext>
            </a:extLst>
          </p:cNvPr>
          <p:cNvSpPr txBox="1"/>
          <p:nvPr/>
        </p:nvSpPr>
        <p:spPr>
          <a:xfrm>
            <a:off x="5094240" y="4837264"/>
            <a:ext cx="4625961" cy="1073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깔끔하고 직관적인 </a:t>
            </a:r>
            <a:r>
              <a:rPr lang="en-US" altLang="ko-KR" sz="1100" b="1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UI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메인 페이지에 뉴스를 제공하고 사이드 바에 기능들을 모아 깔끔하게 구성</a:t>
            </a:r>
            <a:endParaRPr lang="en-US" altLang="ko-KR" sz="1050" dirty="0">
              <a:solidFill>
                <a:prstClr val="black">
                  <a:lumMod val="75000"/>
                  <a:lumOff val="25000"/>
                </a:prstClr>
              </a:solidFill>
              <a:cs typeface="Aharoni" panose="02010803020104030203" pitchFamily="2" charset="-79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기능별로 메뉴 바를 구성하여 기능을 이용하기 편리하고 직관적이다</a:t>
            </a:r>
            <a:r>
              <a:rPr lang="en-US" altLang="ko-KR" sz="1050" dirty="0">
                <a:solidFill>
                  <a:prstClr val="black">
                    <a:lumMod val="75000"/>
                    <a:lumOff val="25000"/>
                  </a:prstClr>
                </a:solidFill>
                <a:cs typeface="Aharoni" panose="02010803020104030203" pitchFamily="2" charset="-79"/>
              </a:rPr>
              <a:t>.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74650" y="1069708"/>
            <a:ext cx="229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999B6"/>
                </a:solidFill>
              </a:rPr>
              <a:t>03. </a:t>
            </a:r>
            <a:r>
              <a:rPr lang="ko-KR" altLang="en-US" b="1" dirty="0">
                <a:solidFill>
                  <a:srgbClr val="4999B6"/>
                </a:solidFill>
              </a:rPr>
              <a:t>시장 분석</a:t>
            </a:r>
          </a:p>
          <a:p>
            <a:endParaRPr lang="ko-KR" altLang="en-US" dirty="0">
              <a:ln>
                <a:solidFill>
                  <a:schemeClr val="accent4">
                    <a:lumMod val="20000"/>
                    <a:lumOff val="80000"/>
                  </a:schemeClr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202013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590552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9" name="양쪽 모서리가 둥근 사각형 8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HAPPY </a:t>
              </a:r>
              <a:r>
                <a:rPr lang="en-US" altLang="ko-KR" sz="2400" b="1" dirty="0">
                  <a:solidFill>
                    <a:srgbClr val="FEFDA3"/>
                  </a:solidFill>
                </a:rPr>
                <a:t>HOUSE PJT</a:t>
              </a:r>
            </a:p>
          </p:txBody>
        </p:sp>
        <p:sp>
          <p:nvSpPr>
            <p:cNvPr id="12" name="도넛 11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막힌 원호 12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도넛 21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사각형: 둥근 모서리 4">
            <a:extLst>
              <a:ext uri="{FF2B5EF4-FFF2-40B4-BE49-F238E27FC236}">
                <a16:creationId xmlns:a16="http://schemas.microsoft.com/office/drawing/2014/main" id="{09CE5959-0D78-46D2-9860-E5C7A4D34A72}"/>
              </a:ext>
            </a:extLst>
          </p:cNvPr>
          <p:cNvSpPr/>
          <p:nvPr/>
        </p:nvSpPr>
        <p:spPr>
          <a:xfrm>
            <a:off x="5186152" y="1568147"/>
            <a:ext cx="1819691" cy="447674"/>
          </a:xfrm>
          <a:prstGeom prst="roundRect">
            <a:avLst>
              <a:gd name="adj" fmla="val 50000"/>
            </a:avLst>
          </a:prstGeom>
          <a:solidFill>
            <a:srgbClr val="4999B6"/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prstClr val="white"/>
                </a:solidFill>
              </a:rPr>
              <a:t>HAPPY HOUSE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449216" y="2481214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altLang="ko-KR" kern="0" dirty="0">
                <a:solidFill>
                  <a:srgbClr val="000000"/>
                </a:solidFill>
                <a:latin typeface="+mj-ea"/>
                <a:ea typeface="+mj-ea"/>
              </a:rPr>
              <a:t>Back-end - JSP, Spring Boot</a:t>
            </a: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altLang="ko-KR" kern="0" dirty="0">
                <a:solidFill>
                  <a:srgbClr val="000000"/>
                </a:solidFill>
                <a:latin typeface="+mj-ea"/>
                <a:ea typeface="+mj-ea"/>
              </a:rPr>
              <a:t>Front-end - HTML, JS, </a:t>
            </a:r>
            <a:r>
              <a:rPr lang="en-US" altLang="ko-KR" kern="0" dirty="0" err="1" smtClean="0">
                <a:solidFill>
                  <a:srgbClr val="000000"/>
                </a:solidFill>
                <a:latin typeface="+mj-ea"/>
                <a:ea typeface="+mj-ea"/>
              </a:rPr>
              <a:t>Vue</a:t>
            </a:r>
            <a:r>
              <a:rPr lang="en-US" altLang="ko-KR" kern="0" dirty="0" smtClean="0">
                <a:solidFill>
                  <a:srgbClr val="000000"/>
                </a:solidFill>
                <a:latin typeface="+mj-ea"/>
                <a:ea typeface="+mj-ea"/>
              </a:rPr>
              <a:t> (</a:t>
            </a:r>
            <a:r>
              <a:rPr lang="ko-KR" altLang="en-US" kern="0" dirty="0">
                <a:solidFill>
                  <a:srgbClr val="000000"/>
                </a:solidFill>
                <a:latin typeface="+mj-ea"/>
                <a:ea typeface="+mj-ea"/>
              </a:rPr>
              <a:t>부분적 </a:t>
            </a:r>
            <a:r>
              <a:rPr lang="en-US" altLang="ko-KR" kern="0" dirty="0" smtClean="0">
                <a:solidFill>
                  <a:srgbClr val="000000"/>
                </a:solidFill>
                <a:latin typeface="+mj-ea"/>
                <a:ea typeface="+mj-ea"/>
              </a:rPr>
              <a:t>– Q&amp;A </a:t>
            </a:r>
            <a:r>
              <a:rPr lang="en-US" altLang="ko-KR" kern="0" dirty="0">
                <a:solidFill>
                  <a:srgbClr val="000000"/>
                </a:solidFill>
                <a:latin typeface="+mj-ea"/>
                <a:ea typeface="+mj-ea"/>
              </a:rPr>
              <a:t>/ </a:t>
            </a:r>
            <a:r>
              <a:rPr lang="ko-KR" altLang="en-US" kern="0" dirty="0">
                <a:solidFill>
                  <a:srgbClr val="000000"/>
                </a:solidFill>
                <a:latin typeface="+mj-ea"/>
                <a:ea typeface="+mj-ea"/>
              </a:rPr>
              <a:t>공지사항</a:t>
            </a:r>
            <a:r>
              <a:rPr lang="en-US" altLang="ko-KR" kern="0" dirty="0">
                <a:solidFill>
                  <a:srgbClr val="000000"/>
                </a:solidFill>
                <a:latin typeface="+mj-ea"/>
                <a:ea typeface="+mj-ea"/>
              </a:rPr>
              <a:t>)</a:t>
            </a:r>
            <a:endParaRPr lang="ko-KR" altLang="en-US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altLang="ko-KR" kern="0" dirty="0">
                <a:solidFill>
                  <a:srgbClr val="000000"/>
                </a:solidFill>
                <a:latin typeface="+mj-ea"/>
                <a:ea typeface="+mj-ea"/>
              </a:rPr>
              <a:t>ORM - </a:t>
            </a:r>
            <a:r>
              <a:rPr lang="en-US" altLang="ko-KR" kern="0" dirty="0" err="1">
                <a:solidFill>
                  <a:srgbClr val="000000"/>
                </a:solidFill>
                <a:latin typeface="+mj-ea"/>
                <a:ea typeface="+mj-ea"/>
              </a:rPr>
              <a:t>MyBatis</a:t>
            </a:r>
            <a:endParaRPr lang="en-US" altLang="ko-KR" kern="0" dirty="0">
              <a:solidFill>
                <a:srgbClr val="000000"/>
              </a:solidFill>
              <a:latin typeface="+mj-ea"/>
              <a:ea typeface="+mj-ea"/>
            </a:endParaRP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altLang="ko-KR" kern="0" dirty="0">
                <a:solidFill>
                  <a:srgbClr val="000000"/>
                </a:solidFill>
                <a:latin typeface="+mj-ea"/>
                <a:ea typeface="+mj-ea"/>
              </a:rPr>
              <a:t>Database - MySQL (RDB)</a:t>
            </a: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altLang="ko-KR" kern="0" dirty="0">
                <a:solidFill>
                  <a:srgbClr val="000000"/>
                </a:solidFill>
                <a:latin typeface="+mj-ea"/>
                <a:ea typeface="+mj-ea"/>
              </a:rPr>
              <a:t>Tool - STS, </a:t>
            </a:r>
            <a:r>
              <a:rPr lang="en-US" altLang="ko-KR" kern="0" dirty="0" err="1">
                <a:solidFill>
                  <a:srgbClr val="000000"/>
                </a:solidFill>
                <a:latin typeface="+mj-ea"/>
                <a:ea typeface="+mj-ea"/>
              </a:rPr>
              <a:t>VSCode</a:t>
            </a:r>
            <a:r>
              <a:rPr lang="en-US" altLang="ko-KR" kern="0" dirty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en-US" altLang="ko-KR" kern="0" dirty="0" smtClean="0">
                <a:solidFill>
                  <a:srgbClr val="000000"/>
                </a:solidFill>
                <a:latin typeface="+mj-ea"/>
                <a:ea typeface="+mj-ea"/>
              </a:rPr>
              <a:t>Postman (Test</a:t>
            </a:r>
            <a:r>
              <a:rPr lang="en-US" altLang="ko-KR" kern="0" dirty="0">
                <a:solidFill>
                  <a:srgbClr val="000000"/>
                </a:solidFill>
                <a:latin typeface="+mj-ea"/>
                <a:ea typeface="+mj-ea"/>
              </a:rPr>
              <a:t>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4650" y="1069708"/>
            <a:ext cx="229533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999B6"/>
                </a:solidFill>
              </a:rPr>
              <a:t>04. </a:t>
            </a:r>
            <a:r>
              <a:rPr lang="ko-KR" altLang="en-US" b="1" dirty="0">
                <a:solidFill>
                  <a:srgbClr val="4999B6"/>
                </a:solidFill>
              </a:rPr>
              <a:t>개발 결과</a:t>
            </a:r>
            <a:endParaRPr lang="en-US" altLang="ko-KR" b="1" dirty="0">
              <a:solidFill>
                <a:srgbClr val="4999B6"/>
              </a:solidFill>
            </a:endParaRPr>
          </a:p>
          <a:p>
            <a:r>
              <a:rPr lang="en-US" altLang="ko-KR" sz="1600" b="1" dirty="0">
                <a:solidFill>
                  <a:srgbClr val="4999B6"/>
                </a:solidFill>
              </a:rPr>
              <a:t>    1) </a:t>
            </a:r>
            <a:r>
              <a:rPr lang="ko-KR" altLang="en-US" sz="1600" b="1" dirty="0">
                <a:solidFill>
                  <a:srgbClr val="4999B6"/>
                </a:solidFill>
              </a:rPr>
              <a:t>개발환경</a:t>
            </a:r>
            <a:endParaRPr lang="en-US" altLang="ko-KR" sz="1600" b="1" dirty="0">
              <a:solidFill>
                <a:srgbClr val="4999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6306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590552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275" y="1278803"/>
            <a:ext cx="8810625" cy="5092626"/>
          </a:xfrm>
          <a:prstGeom prst="rect">
            <a:avLst/>
          </a:prstGeom>
        </p:spPr>
      </p:pic>
      <p:grpSp>
        <p:nvGrpSpPr>
          <p:cNvPr id="37" name="그룹 36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38" name="양쪽 모서리가 둥근 사각형 37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HAPPY </a:t>
              </a:r>
              <a:r>
                <a:rPr lang="en-US" altLang="ko-KR" sz="2400" b="1" dirty="0">
                  <a:solidFill>
                    <a:srgbClr val="FEFDA3"/>
                  </a:solidFill>
                </a:rPr>
                <a:t>HOUSE PJT</a:t>
              </a:r>
            </a:p>
          </p:txBody>
        </p:sp>
        <p:sp>
          <p:nvSpPr>
            <p:cNvPr id="39" name="도넛 38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막힌 원호 39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타원 40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자유형 41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도넛 42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74650" y="1069708"/>
            <a:ext cx="229533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999B6"/>
                </a:solidFill>
              </a:rPr>
              <a:t>04. </a:t>
            </a:r>
            <a:r>
              <a:rPr lang="ko-KR" altLang="en-US" b="1" dirty="0">
                <a:solidFill>
                  <a:srgbClr val="4999B6"/>
                </a:solidFill>
              </a:rPr>
              <a:t>개발 결과</a:t>
            </a:r>
            <a:endParaRPr lang="en-US" altLang="ko-KR" b="1" dirty="0">
              <a:solidFill>
                <a:srgbClr val="4999B6"/>
              </a:solidFill>
            </a:endParaRPr>
          </a:p>
          <a:p>
            <a:r>
              <a:rPr lang="en-US" altLang="ko-KR" sz="1600" b="1" dirty="0">
                <a:solidFill>
                  <a:srgbClr val="4999B6"/>
                </a:solidFill>
              </a:rPr>
              <a:t>    2) </a:t>
            </a:r>
            <a:r>
              <a:rPr lang="ko-KR" altLang="en-US" sz="1600" b="1" dirty="0">
                <a:solidFill>
                  <a:srgbClr val="4999B6"/>
                </a:solidFill>
              </a:rPr>
              <a:t>시스템 구조</a:t>
            </a:r>
            <a:endParaRPr lang="en-US" altLang="ko-KR" sz="1600" b="1" dirty="0">
              <a:solidFill>
                <a:srgbClr val="4999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063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E4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374650" y="590552"/>
            <a:ext cx="11442700" cy="6089648"/>
          </a:xfrm>
          <a:prstGeom prst="roundRect">
            <a:avLst>
              <a:gd name="adj" fmla="val 24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374650" y="0"/>
            <a:ext cx="11442700" cy="756138"/>
            <a:chOff x="374650" y="0"/>
            <a:chExt cx="11442700" cy="756138"/>
          </a:xfrm>
        </p:grpSpPr>
        <p:sp>
          <p:nvSpPr>
            <p:cNvPr id="37" name="양쪽 모서리가 둥근 사각형 36"/>
            <p:cNvSpPr/>
            <p:nvPr/>
          </p:nvSpPr>
          <p:spPr>
            <a:xfrm>
              <a:off x="374650" y="0"/>
              <a:ext cx="11442700" cy="756138"/>
            </a:xfrm>
            <a:prstGeom prst="round2SameRect">
              <a:avLst>
                <a:gd name="adj1" fmla="val 0"/>
                <a:gd name="adj2" fmla="val 13437"/>
              </a:avLst>
            </a:prstGeom>
            <a:solidFill>
              <a:srgbClr val="4999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prstClr val="white"/>
                  </a:solidFill>
                </a:rPr>
                <a:t>HAPPY </a:t>
              </a:r>
              <a:r>
                <a:rPr lang="en-US" altLang="ko-KR" sz="2400" b="1" dirty="0">
                  <a:solidFill>
                    <a:srgbClr val="FEFDA3"/>
                  </a:solidFill>
                </a:rPr>
                <a:t>HOUSE PJT</a:t>
              </a:r>
            </a:p>
          </p:txBody>
        </p:sp>
        <p:sp>
          <p:nvSpPr>
            <p:cNvPr id="38" name="도넛 37"/>
            <p:cNvSpPr/>
            <p:nvPr/>
          </p:nvSpPr>
          <p:spPr>
            <a:xfrm>
              <a:off x="501650" y="378069"/>
              <a:ext cx="266700" cy="266700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막힌 원호 38"/>
            <p:cNvSpPr/>
            <p:nvPr/>
          </p:nvSpPr>
          <p:spPr>
            <a:xfrm>
              <a:off x="555503" y="429542"/>
              <a:ext cx="161009" cy="161009"/>
            </a:xfrm>
            <a:prstGeom prst="blockArc">
              <a:avLst>
                <a:gd name="adj1" fmla="val 10800000"/>
                <a:gd name="adj2" fmla="val 15741299"/>
                <a:gd name="adj3" fmla="val 7630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타원 39"/>
            <p:cNvSpPr/>
            <p:nvPr/>
          </p:nvSpPr>
          <p:spPr>
            <a:xfrm>
              <a:off x="645624" y="539839"/>
              <a:ext cx="193615" cy="193615"/>
            </a:xfrm>
            <a:prstGeom prst="ellipse">
              <a:avLst/>
            </a:prstGeom>
            <a:solidFill>
              <a:srgbClr val="4999B6"/>
            </a:solidFill>
            <a:ln w="9525">
              <a:solidFill>
                <a:srgbClr val="C9E4E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자유형 40"/>
            <p:cNvSpPr/>
            <p:nvPr/>
          </p:nvSpPr>
          <p:spPr>
            <a:xfrm>
              <a:off x="379461" y="634680"/>
              <a:ext cx="183662" cy="121386"/>
            </a:xfrm>
            <a:custGeom>
              <a:avLst/>
              <a:gdLst>
                <a:gd name="connsiteX0" fmla="*/ 85615 w 183662"/>
                <a:gd name="connsiteY0" fmla="*/ 0 h 121386"/>
                <a:gd name="connsiteX1" fmla="*/ 183662 w 183662"/>
                <a:gd name="connsiteY1" fmla="*/ 98047 h 121386"/>
                <a:gd name="connsiteX2" fmla="*/ 178950 w 183662"/>
                <a:gd name="connsiteY2" fmla="*/ 121386 h 121386"/>
                <a:gd name="connsiteX3" fmla="*/ 171408 w 183662"/>
                <a:gd name="connsiteY3" fmla="*/ 121386 h 121386"/>
                <a:gd name="connsiteX4" fmla="*/ 176120 w 183662"/>
                <a:gd name="connsiteY4" fmla="*/ 98047 h 121386"/>
                <a:gd name="connsiteX5" fmla="*/ 85615 w 183662"/>
                <a:gd name="connsiteY5" fmla="*/ 7542 h 121386"/>
                <a:gd name="connsiteX6" fmla="*/ 21618 w 183662"/>
                <a:gd name="connsiteY6" fmla="*/ 34050 h 121386"/>
                <a:gd name="connsiteX7" fmla="*/ 2939 w 183662"/>
                <a:gd name="connsiteY7" fmla="*/ 61756 h 121386"/>
                <a:gd name="connsiteX8" fmla="*/ 1304 w 183662"/>
                <a:gd name="connsiteY8" fmla="*/ 59332 h 121386"/>
                <a:gd name="connsiteX9" fmla="*/ 0 w 183662"/>
                <a:gd name="connsiteY9" fmla="*/ 52871 h 121386"/>
                <a:gd name="connsiteX10" fmla="*/ 16285 w 183662"/>
                <a:gd name="connsiteY10" fmla="*/ 28717 h 121386"/>
                <a:gd name="connsiteX11" fmla="*/ 85615 w 183662"/>
                <a:gd name="connsiteY11" fmla="*/ 0 h 12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662" h="121386">
                  <a:moveTo>
                    <a:pt x="85615" y="0"/>
                  </a:moveTo>
                  <a:cubicBezTo>
                    <a:pt x="139765" y="0"/>
                    <a:pt x="183662" y="43897"/>
                    <a:pt x="183662" y="98047"/>
                  </a:cubicBezTo>
                  <a:lnTo>
                    <a:pt x="178950" y="121386"/>
                  </a:lnTo>
                  <a:lnTo>
                    <a:pt x="171408" y="121386"/>
                  </a:lnTo>
                  <a:lnTo>
                    <a:pt x="176120" y="98047"/>
                  </a:lnTo>
                  <a:cubicBezTo>
                    <a:pt x="176120" y="48062"/>
                    <a:pt x="135600" y="7542"/>
                    <a:pt x="85615" y="7542"/>
                  </a:cubicBezTo>
                  <a:cubicBezTo>
                    <a:pt x="60623" y="7542"/>
                    <a:pt x="37996" y="17672"/>
                    <a:pt x="21618" y="34050"/>
                  </a:cubicBezTo>
                  <a:lnTo>
                    <a:pt x="2939" y="61756"/>
                  </a:lnTo>
                  <a:lnTo>
                    <a:pt x="1304" y="59332"/>
                  </a:lnTo>
                  <a:lnTo>
                    <a:pt x="0" y="52871"/>
                  </a:lnTo>
                  <a:lnTo>
                    <a:pt x="16285" y="28717"/>
                  </a:lnTo>
                  <a:cubicBezTo>
                    <a:pt x="34028" y="10974"/>
                    <a:pt x="58540" y="0"/>
                    <a:pt x="85615" y="0"/>
                  </a:cubicBezTo>
                  <a:close/>
                </a:path>
              </a:pathLst>
            </a:cu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도넛 41"/>
            <p:cNvSpPr/>
            <p:nvPr/>
          </p:nvSpPr>
          <p:spPr>
            <a:xfrm>
              <a:off x="813252" y="422336"/>
              <a:ext cx="140556" cy="140556"/>
            </a:xfrm>
            <a:prstGeom prst="donut">
              <a:avLst>
                <a:gd name="adj" fmla="val 3846"/>
              </a:avLst>
            </a:prstGeom>
            <a:solidFill>
              <a:srgbClr val="C9E4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74650" y="1069708"/>
            <a:ext cx="229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4999B6"/>
                </a:solidFill>
              </a:rPr>
              <a:t>04. </a:t>
            </a:r>
            <a:r>
              <a:rPr lang="ko-KR" altLang="en-US" b="1" dirty="0">
                <a:solidFill>
                  <a:srgbClr val="4999B6"/>
                </a:solidFill>
              </a:rPr>
              <a:t>개발 결과</a:t>
            </a:r>
            <a:endParaRPr lang="en-US" altLang="ko-KR" b="1" dirty="0">
              <a:solidFill>
                <a:srgbClr val="4999B6"/>
              </a:solidFill>
            </a:endParaRPr>
          </a:p>
          <a:p>
            <a:r>
              <a:rPr lang="en-US" altLang="ko-KR" b="1" dirty="0">
                <a:solidFill>
                  <a:srgbClr val="4999B6"/>
                </a:solidFill>
              </a:rPr>
              <a:t>    </a:t>
            </a:r>
            <a:r>
              <a:rPr lang="en-US" altLang="ko-KR" sz="1600" b="1" dirty="0">
                <a:solidFill>
                  <a:srgbClr val="4999B6"/>
                </a:solidFill>
              </a:rPr>
              <a:t>3) </a:t>
            </a:r>
            <a:r>
              <a:rPr lang="ko-KR" altLang="en-US" sz="1600" b="1" dirty="0">
                <a:solidFill>
                  <a:srgbClr val="4999B6"/>
                </a:solidFill>
              </a:rPr>
              <a:t>시연 영상</a:t>
            </a:r>
            <a:endParaRPr lang="en-US" altLang="ko-KR" sz="1600" b="1" dirty="0">
              <a:solidFill>
                <a:srgbClr val="4999B6"/>
              </a:solidFill>
            </a:endParaRPr>
          </a:p>
        </p:txBody>
      </p:sp>
      <p:pic>
        <p:nvPicPr>
          <p:cNvPr id="2" name="200619_3기_서울_7반_종합PJT_HowUs">
            <a:hlinkClick r:id="" action="ppaction://media"/>
            <a:extLst>
              <a:ext uri="{FF2B5EF4-FFF2-40B4-BE49-F238E27FC236}">
                <a16:creationId xmlns:a16="http://schemas.microsoft.com/office/drawing/2014/main" id="{EF698DB3-4C1A-4B60-A948-2FD02695CC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49731" y="1346690"/>
            <a:ext cx="8947266" cy="503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017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5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886</Words>
  <Application>Microsoft Office PowerPoint</Application>
  <PresentationFormat>와이드스크린</PresentationFormat>
  <Paragraphs>179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Aharoni</vt:lpstr>
      <vt:lpstr>NanumBarunGothic</vt:lpstr>
      <vt:lpstr>맑은 고딕</vt:lpstr>
      <vt:lpstr>야놀자 야체 B</vt:lpstr>
      <vt:lpstr>Arial</vt:lpstr>
      <vt:lpstr>Wingdings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김형택</cp:lastModifiedBy>
  <cp:revision>49</cp:revision>
  <dcterms:created xsi:type="dcterms:W3CDTF">2020-01-13T05:39:04Z</dcterms:created>
  <dcterms:modified xsi:type="dcterms:W3CDTF">2020-06-18T11:18:00Z</dcterms:modified>
</cp:coreProperties>
</file>

<file path=docProps/thumbnail.jpeg>
</file>